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1" r:id="rId3"/>
    <p:sldId id="291" r:id="rId4"/>
    <p:sldId id="308" r:id="rId5"/>
    <p:sldId id="292" r:id="rId6"/>
    <p:sldId id="313" r:id="rId7"/>
    <p:sldId id="312" r:id="rId8"/>
    <p:sldId id="314" r:id="rId9"/>
    <p:sldId id="315" r:id="rId10"/>
    <p:sldId id="300" r:id="rId11"/>
    <p:sldId id="303" r:id="rId12"/>
    <p:sldId id="304" r:id="rId13"/>
    <p:sldId id="305" r:id="rId14"/>
    <p:sldId id="299" r:id="rId15"/>
    <p:sldId id="309" r:id="rId16"/>
    <p:sldId id="316" r:id="rId17"/>
    <p:sldId id="264" r:id="rId18"/>
  </p:sldIdLst>
  <p:sldSz cx="9144000" cy="6858000" type="screen4x3"/>
  <p:notesSz cx="9774238" cy="67246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ta Ankudowicz" initials="BA" lastIdx="10" clrIdx="0">
    <p:extLst/>
  </p:cmAuthor>
  <p:cmAuthor id="2" name="Your User Name" initials="YU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6" autoAdjust="0"/>
    <p:restoredTop sz="94668" autoAdjust="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34495" cy="336014"/>
          </a:xfrm>
          <a:prstGeom prst="rect">
            <a:avLst/>
          </a:prstGeom>
        </p:spPr>
        <p:txBody>
          <a:bodyPr vert="horz" lIns="91850" tIns="45924" rIns="91850" bIns="45924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537416" y="0"/>
            <a:ext cx="4234495" cy="336014"/>
          </a:xfrm>
          <a:prstGeom prst="rect">
            <a:avLst/>
          </a:prstGeom>
        </p:spPr>
        <p:txBody>
          <a:bodyPr vert="horz" lIns="91850" tIns="45924" rIns="91850" bIns="45924" rtlCol="0"/>
          <a:lstStyle>
            <a:lvl1pPr algn="r">
              <a:defRPr sz="1200"/>
            </a:lvl1pPr>
          </a:lstStyle>
          <a:p>
            <a:fld id="{0D7551E8-B9F9-46DB-A85D-3EA4B4CD3DA1}" type="datetimeFigureOut">
              <a:rPr lang="pl-PL" smtClean="0"/>
              <a:t>2017-05-31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387542"/>
            <a:ext cx="4234495" cy="336014"/>
          </a:xfrm>
          <a:prstGeom prst="rect">
            <a:avLst/>
          </a:prstGeom>
        </p:spPr>
        <p:txBody>
          <a:bodyPr vert="horz" lIns="91850" tIns="45924" rIns="91850" bIns="45924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537416" y="6387542"/>
            <a:ext cx="4234495" cy="336014"/>
          </a:xfrm>
          <a:prstGeom prst="rect">
            <a:avLst/>
          </a:prstGeom>
        </p:spPr>
        <p:txBody>
          <a:bodyPr vert="horz" lIns="91850" tIns="45924" rIns="91850" bIns="45924" rtlCol="0" anchor="b"/>
          <a:lstStyle>
            <a:lvl1pPr algn="r">
              <a:defRPr sz="1200"/>
            </a:lvl1pPr>
          </a:lstStyle>
          <a:p>
            <a:fld id="{2F2D2AFF-3B9C-4A87-A772-261B4235ABE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208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34867" cy="336152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536190" y="1"/>
            <a:ext cx="4236458" cy="336152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1D7ECC08-F830-4A5A-ADAC-85CE8E4B30F4}" type="datetimeFigureOut">
              <a:rPr lang="pl-PL" smtClean="0"/>
              <a:t>2017-05-31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06750" y="504825"/>
            <a:ext cx="3360738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76788" y="3193449"/>
            <a:ext cx="7820663" cy="3026972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386897"/>
            <a:ext cx="4234867" cy="336152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536190" y="6386897"/>
            <a:ext cx="4236458" cy="336152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0C7E311B-907B-49AA-9ECF-FFAD0A71E6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315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E311B-907B-49AA-9ECF-FFAD0A71E64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1410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4912495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2872713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0464328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6975272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5909208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18455098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9287823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9912423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7632531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5749212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2862573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0BA3F-33EE-4B10-A7A9-11EA9EFA526F}" type="datetimeFigureOut">
              <a:rPr lang="pl-PL" smtClean="0"/>
              <a:pPr/>
              <a:t>2017-05-31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985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60648"/>
            <a:ext cx="4824536" cy="460082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1835696" y="4653136"/>
            <a:ext cx="7179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Zasady obowiązujące podczas dokonywania zamówień przy realizacji dostaw, usług i robót budowlanych w ramach Projektu </a:t>
            </a:r>
          </a:p>
          <a:p>
            <a:pPr algn="ctr"/>
            <a:endParaRPr lang="pl-PL" sz="1200" b="1" dirty="0" smtClean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endParaRPr lang="pl-PL" sz="12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28943" y="6124017"/>
            <a:ext cx="2472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Wrocław, 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30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.05.2017r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.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851920" y="6093296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Wydział Kontroli</a:t>
            </a:r>
          </a:p>
        </p:txBody>
      </p:sp>
    </p:spTree>
    <p:extLst>
      <p:ext uri="{BB962C8B-B14F-4D97-AF65-F5344CB8AC3E}">
        <p14:creationId xmlns:p14="http://schemas.microsoft.com/office/powerpoint/2010/main" val="34054910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924537" y="1113520"/>
            <a:ext cx="339227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Zasada konkurencyjności</a:t>
            </a:r>
          </a:p>
        </p:txBody>
      </p:sp>
      <p:sp>
        <p:nvSpPr>
          <p:cNvPr id="4" name="Prostokąt 3"/>
          <p:cNvSpPr/>
          <p:nvPr/>
        </p:nvSpPr>
        <p:spPr>
          <a:xfrm>
            <a:off x="755576" y="1628800"/>
            <a:ext cx="76328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 smtClean="0">
                <a:solidFill>
                  <a:prstClr val="black"/>
                </a:solidFill>
              </a:rPr>
              <a:t>W celu spełnienia zasady konkurencyjności należy:</a:t>
            </a:r>
            <a:endParaRPr lang="pl-PL" sz="1600" b="1" dirty="0">
              <a:solidFill>
                <a:prstClr val="black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41765" y="2132856"/>
            <a:ext cx="77768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pl-PL" sz="1400" dirty="0" smtClean="0">
                <a:solidFill>
                  <a:prstClr val="black"/>
                </a:solidFill>
              </a:rPr>
              <a:t>Upublicznić zapytanie ofertowe na stronie internetowej wskazanej w komunikacie ministra właściwego ds. rozwoju regionalnego.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ctr"/>
            <a:r>
              <a:rPr lang="pl-PL" sz="1600" b="1" dirty="0">
                <a:solidFill>
                  <a:srgbClr val="FF0000"/>
                </a:solidFill>
              </a:rPr>
              <a:t>https://bazakonkurencyjnosci.funduszeeuropejskie.gov.pl/</a:t>
            </a:r>
            <a:endParaRPr lang="pl-PL" sz="1600" b="1" dirty="0" smtClean="0">
              <a:solidFill>
                <a:srgbClr val="FF0000"/>
              </a:solidFill>
            </a:endParaRPr>
          </a:p>
          <a:p>
            <a:pPr algn="just"/>
            <a:r>
              <a:rPr lang="pl-PL" sz="1400" b="1" dirty="0" smtClean="0">
                <a:solidFill>
                  <a:prstClr val="black"/>
                </a:solidFill>
              </a:rPr>
              <a:t>Uwaga!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prstClr val="black"/>
                </a:solidFill>
              </a:rPr>
              <a:t>Do czasu podpisania umowy o dofinansowanie lub w </a:t>
            </a:r>
            <a:r>
              <a:rPr lang="pl-PL" sz="1400" dirty="0">
                <a:solidFill>
                  <a:prstClr val="black"/>
                </a:solidFill>
              </a:rPr>
              <a:t>przypadku zawieszenia działalności bazy </a:t>
            </a:r>
            <a:r>
              <a:rPr lang="pl-PL" sz="1400" dirty="0" smtClean="0">
                <a:solidFill>
                  <a:prstClr val="black"/>
                </a:solidFill>
              </a:rPr>
              <a:t>potwierdzonego odpowiednim </a:t>
            </a:r>
            <a:r>
              <a:rPr lang="pl-PL" sz="1400" dirty="0">
                <a:solidFill>
                  <a:prstClr val="black"/>
                </a:solidFill>
              </a:rPr>
              <a:t>komunikatem ministra właściwego do spraw rozwoju </a:t>
            </a:r>
            <a:r>
              <a:rPr lang="pl-PL" sz="1400" dirty="0" smtClean="0">
                <a:solidFill>
                  <a:prstClr val="black"/>
                </a:solidFill>
              </a:rPr>
              <a:t>regionalnego należy upublicznić zapytanie ofertowe, co najmniej na stronie internetowej beneficjenta (o ile posiada taką stronę) </a:t>
            </a:r>
            <a:r>
              <a:rPr lang="pl-PL" sz="1400" b="1" dirty="0" smtClean="0">
                <a:solidFill>
                  <a:prstClr val="black"/>
                </a:solidFill>
              </a:rPr>
              <a:t>oraz </a:t>
            </a:r>
            <a:r>
              <a:rPr lang="pl-PL" sz="1400" dirty="0" smtClean="0">
                <a:solidFill>
                  <a:prstClr val="black"/>
                </a:solidFill>
              </a:rPr>
              <a:t>wysłać zapytanie ofertowe do co najmniej trzech potencjalnych wykonawców (o ile na rynku istnieje trzech potencjalnych wykonawców)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prstClr val="black"/>
                </a:solidFill>
              </a:rPr>
              <a:t>Jeżeli szacunkowa wartość zamówienia jest równa lub przekracza wartość 5 225 </a:t>
            </a:r>
            <a:r>
              <a:rPr lang="pl-PL" sz="1400" dirty="0" smtClean="0">
                <a:solidFill>
                  <a:prstClr val="black"/>
                </a:solidFill>
              </a:rPr>
              <a:t>000 euro </a:t>
            </a:r>
            <a:r>
              <a:rPr lang="pl-PL" sz="1400" dirty="0">
                <a:solidFill>
                  <a:prstClr val="black"/>
                </a:solidFill>
              </a:rPr>
              <a:t>w przypadku zamówień na roboty </a:t>
            </a:r>
            <a:r>
              <a:rPr lang="pl-PL" sz="1400" dirty="0" smtClean="0">
                <a:solidFill>
                  <a:prstClr val="black"/>
                </a:solidFill>
              </a:rPr>
              <a:t>budowlane lub </a:t>
            </a:r>
            <a:r>
              <a:rPr lang="pl-PL" sz="1400" dirty="0">
                <a:solidFill>
                  <a:prstClr val="black"/>
                </a:solidFill>
              </a:rPr>
              <a:t>209 000 euro w </a:t>
            </a:r>
            <a:r>
              <a:rPr lang="pl-PL" sz="1400" dirty="0" smtClean="0">
                <a:solidFill>
                  <a:prstClr val="black"/>
                </a:solidFill>
              </a:rPr>
              <a:t>przypadku zamówień </a:t>
            </a:r>
            <a:r>
              <a:rPr lang="pl-PL" sz="1400" dirty="0">
                <a:solidFill>
                  <a:prstClr val="black"/>
                </a:solidFill>
              </a:rPr>
              <a:t>na dostawy i </a:t>
            </a:r>
            <a:r>
              <a:rPr lang="pl-PL" sz="1400" dirty="0" smtClean="0">
                <a:solidFill>
                  <a:prstClr val="black"/>
                </a:solidFill>
              </a:rPr>
              <a:t>usługi, </a:t>
            </a:r>
            <a:r>
              <a:rPr lang="pl-PL" sz="1400" b="1" dirty="0" smtClean="0">
                <a:solidFill>
                  <a:srgbClr val="FF0000"/>
                </a:solidFill>
              </a:rPr>
              <a:t>można</a:t>
            </a:r>
            <a:r>
              <a:rPr lang="pl-PL" sz="1400" dirty="0" smtClean="0">
                <a:solidFill>
                  <a:srgbClr val="FF0000"/>
                </a:solidFill>
              </a:rPr>
              <a:t> </a:t>
            </a:r>
            <a:r>
              <a:rPr lang="pl-PL" sz="1400" dirty="0" smtClean="0">
                <a:solidFill>
                  <a:prstClr val="black"/>
                </a:solidFill>
              </a:rPr>
              <a:t>dodatkowo </a:t>
            </a:r>
            <a:r>
              <a:rPr lang="pl-PL" sz="1400" dirty="0">
                <a:solidFill>
                  <a:prstClr val="black"/>
                </a:solidFill>
              </a:rPr>
              <a:t>umieścić zapytanie ofertowe w Dzienniku Urzędowym UE</a:t>
            </a:r>
            <a:endParaRPr lang="pl-PL" sz="1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008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889268" y="1484784"/>
            <a:ext cx="34628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Zasada konkurencyjności</a:t>
            </a:r>
          </a:p>
          <a:p>
            <a:pPr algn="ctr"/>
            <a:endParaRPr lang="pl-PL" sz="2000" b="1" dirty="0" smtClean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611560" y="2192670"/>
            <a:ext cx="777686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>
                <a:solidFill>
                  <a:prstClr val="black"/>
                </a:solidFill>
              </a:rPr>
              <a:t>2. Zapytanie ofertowe zawiera co najmniej:</a:t>
            </a:r>
          </a:p>
          <a:p>
            <a:pPr algn="just"/>
            <a:endParaRPr lang="pl-PL" sz="1400" dirty="0" smtClean="0">
              <a:solidFill>
                <a:prstClr val="black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n</a:t>
            </a:r>
            <a:r>
              <a:rPr lang="pl-PL" sz="1400" dirty="0" smtClean="0">
                <a:solidFill>
                  <a:prstClr val="black"/>
                </a:solidFill>
              </a:rPr>
              <a:t>iedyskryminacyjny opis przedmiotu zamówienia;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w</a:t>
            </a:r>
            <a:r>
              <a:rPr lang="pl-PL" sz="1400" dirty="0" smtClean="0">
                <a:solidFill>
                  <a:prstClr val="black"/>
                </a:solidFill>
              </a:rPr>
              <a:t>arunki udziału w postępowaniu oraz sposób dokonywania oceny ich spełniania, przy czym stawanie warunków nie jest obowiązkowe;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k</a:t>
            </a:r>
            <a:r>
              <a:rPr lang="pl-PL" sz="1400" dirty="0" smtClean="0">
                <a:solidFill>
                  <a:prstClr val="black"/>
                </a:solidFill>
              </a:rPr>
              <a:t>ryteria oceny ofert wraz z opisem przyznawania punktacji dla danego kryterium;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termin składania ofert, przy czym termin na złożenie oferty wynosi w </a:t>
            </a:r>
            <a:r>
              <a:rPr lang="pl-PL" sz="1400" dirty="0" smtClean="0">
                <a:solidFill>
                  <a:prstClr val="black"/>
                </a:solidFill>
              </a:rPr>
              <a:t>przypadku dostaw </a:t>
            </a:r>
            <a:r>
              <a:rPr lang="pl-PL" sz="1400" dirty="0">
                <a:solidFill>
                  <a:prstClr val="black"/>
                </a:solidFill>
              </a:rPr>
              <a:t>i usług nie mniej niż 7 dni, a w przypadku robót budowlanych nie </a:t>
            </a:r>
            <a:r>
              <a:rPr lang="pl-PL" sz="1400" dirty="0" smtClean="0">
                <a:solidFill>
                  <a:prstClr val="black"/>
                </a:solidFill>
              </a:rPr>
              <a:t>mniej niż </a:t>
            </a:r>
            <a:r>
              <a:rPr lang="pl-PL" sz="1400" dirty="0">
                <a:solidFill>
                  <a:prstClr val="black"/>
                </a:solidFill>
              </a:rPr>
              <a:t>14 dni od daty upublicznienia zapytania ofertowego. W przypadku </a:t>
            </a:r>
            <a:r>
              <a:rPr lang="pl-PL" sz="1400" dirty="0" smtClean="0">
                <a:solidFill>
                  <a:prstClr val="black"/>
                </a:solidFill>
              </a:rPr>
              <a:t>zamówień o </a:t>
            </a:r>
            <a:r>
              <a:rPr lang="pl-PL" sz="1400" dirty="0">
                <a:solidFill>
                  <a:prstClr val="black"/>
                </a:solidFill>
              </a:rPr>
              <a:t>wartości szacunkowej równej lub przekraczającej 5 225 000 euro w </a:t>
            </a:r>
            <a:r>
              <a:rPr lang="pl-PL" sz="1400" dirty="0" smtClean="0">
                <a:solidFill>
                  <a:prstClr val="black"/>
                </a:solidFill>
              </a:rPr>
              <a:t>przypadku zamówień </a:t>
            </a:r>
            <a:r>
              <a:rPr lang="pl-PL" sz="1400" dirty="0">
                <a:solidFill>
                  <a:prstClr val="black"/>
                </a:solidFill>
              </a:rPr>
              <a:t>na roboty budowlane, 209 000 euro w przypadku zamówień na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dostawy i usługi, termin wynosi nie mniej niż 30 dni od daty </a:t>
            </a:r>
            <a:r>
              <a:rPr lang="pl-PL" sz="1400" dirty="0" smtClean="0">
                <a:solidFill>
                  <a:prstClr val="black"/>
                </a:solidFill>
              </a:rPr>
              <a:t>upublicznienia zapytania </a:t>
            </a:r>
            <a:r>
              <a:rPr lang="pl-PL" sz="1400" dirty="0">
                <a:solidFill>
                  <a:prstClr val="black"/>
                </a:solidFill>
              </a:rPr>
              <a:t>ofertowego. </a:t>
            </a:r>
            <a:r>
              <a:rPr lang="pl-PL" sz="1400" dirty="0" smtClean="0">
                <a:solidFill>
                  <a:prstClr val="black"/>
                </a:solidFill>
              </a:rPr>
              <a:t>Terminy liczy </a:t>
            </a:r>
            <a:r>
              <a:rPr lang="pl-PL" sz="1400" dirty="0">
                <a:solidFill>
                  <a:prstClr val="black"/>
                </a:solidFill>
              </a:rPr>
              <a:t>się od dnia następnego </a:t>
            </a:r>
            <a:r>
              <a:rPr lang="pl-PL" sz="1400" dirty="0" smtClean="0">
                <a:solidFill>
                  <a:prstClr val="black"/>
                </a:solidFill>
              </a:rPr>
              <a:t>po dniu </a:t>
            </a:r>
            <a:r>
              <a:rPr lang="pl-PL" sz="1400" dirty="0">
                <a:solidFill>
                  <a:prstClr val="black"/>
                </a:solidFill>
              </a:rPr>
              <a:t>upublicznienia zapytania </a:t>
            </a:r>
            <a:r>
              <a:rPr lang="pl-PL" sz="1400" dirty="0" smtClean="0">
                <a:solidFill>
                  <a:prstClr val="black"/>
                </a:solidFill>
              </a:rPr>
              <a:t>ofertowego</a:t>
            </a:r>
          </a:p>
          <a:p>
            <a:pPr marL="285750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informacja na temat zakazu </a:t>
            </a:r>
            <a:r>
              <a:rPr lang="pl-PL" sz="1400" dirty="0">
                <a:solidFill>
                  <a:prstClr val="black"/>
                </a:solidFill>
              </a:rPr>
              <a:t>powiązań osobowych lub kapitałowych </a:t>
            </a:r>
            <a:r>
              <a:rPr lang="pl-PL" sz="1400" dirty="0" smtClean="0">
                <a:solidFill>
                  <a:prstClr val="black"/>
                </a:solidFill>
              </a:rPr>
              <a:t>(konflikt interesów);</a:t>
            </a:r>
          </a:p>
          <a:p>
            <a:pPr marL="285750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termin realizacji umowy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o</a:t>
            </a:r>
            <a:r>
              <a:rPr lang="pl-PL" sz="1400" dirty="0" smtClean="0">
                <a:solidFill>
                  <a:prstClr val="black"/>
                </a:solidFill>
              </a:rPr>
              <a:t>kreślenie warunków zmian umowy zawartej w wyniku przeprowadzonego postępowania o udzielenie zamówienia o ile przewiduje się możliwość zmiany takiej umowy;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informację o możliwości składania ofert częściowych, o ile zamawiający </a:t>
            </a:r>
            <a:r>
              <a:rPr lang="pl-PL" sz="1400" dirty="0" smtClean="0">
                <a:solidFill>
                  <a:prstClr val="black"/>
                </a:solidFill>
              </a:rPr>
              <a:t>taką możliwość </a:t>
            </a:r>
            <a:r>
              <a:rPr lang="pl-PL" sz="1400" dirty="0">
                <a:solidFill>
                  <a:prstClr val="black"/>
                </a:solidFill>
              </a:rPr>
              <a:t>przewiduje,</a:t>
            </a:r>
          </a:p>
          <a:p>
            <a:pPr marL="285750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informację </a:t>
            </a:r>
            <a:r>
              <a:rPr lang="pl-PL" sz="1400" dirty="0">
                <a:solidFill>
                  <a:prstClr val="black"/>
                </a:solidFill>
              </a:rPr>
              <a:t>o planowanych </a:t>
            </a:r>
            <a:r>
              <a:rPr lang="pl-PL" sz="1400" dirty="0" smtClean="0">
                <a:solidFill>
                  <a:prstClr val="black"/>
                </a:solidFill>
              </a:rPr>
              <a:t>zamówieniach uzupełniających , ich </a:t>
            </a:r>
            <a:r>
              <a:rPr lang="pl-PL" sz="1400" dirty="0">
                <a:solidFill>
                  <a:prstClr val="black"/>
                </a:solidFill>
              </a:rPr>
              <a:t>zakres oraz warunki, na jakich zostaną </a:t>
            </a:r>
            <a:r>
              <a:rPr lang="pl-PL" sz="1400" dirty="0" smtClean="0">
                <a:solidFill>
                  <a:prstClr val="black"/>
                </a:solidFill>
              </a:rPr>
              <a:t>udzielone, o </a:t>
            </a:r>
            <a:r>
              <a:rPr lang="pl-PL" sz="1400" dirty="0">
                <a:solidFill>
                  <a:prstClr val="black"/>
                </a:solidFill>
              </a:rPr>
              <a:t>ile zamawiający przewiduje udzielenie tego typu zamówień. </a:t>
            </a:r>
          </a:p>
          <a:p>
            <a:pPr marL="285750" indent="-285750" algn="just">
              <a:buFontTx/>
              <a:buChar char="-"/>
            </a:pPr>
            <a:endParaRPr lang="pl-PL" sz="1400" dirty="0" smtClean="0">
              <a:solidFill>
                <a:prstClr val="black"/>
              </a:solidFill>
            </a:endParaRPr>
          </a:p>
          <a:p>
            <a:pPr algn="just"/>
            <a:endParaRPr lang="pl-PL" sz="1400" dirty="0" smtClean="0">
              <a:solidFill>
                <a:prstClr val="black"/>
              </a:solidFill>
            </a:endParaRPr>
          </a:p>
          <a:p>
            <a:pPr marL="285750" indent="-285750" algn="just">
              <a:buFontTx/>
              <a:buChar char="-"/>
            </a:pPr>
            <a:endParaRPr lang="pl-PL" sz="1400" dirty="0" smtClean="0">
              <a:solidFill>
                <a:prstClr val="black"/>
              </a:solidFill>
            </a:endParaRPr>
          </a:p>
          <a:p>
            <a:pPr marL="285750" indent="-285750" algn="just">
              <a:buFontTx/>
              <a:buChar char="-"/>
            </a:pPr>
            <a:endParaRPr lang="pl-PL" sz="1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778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924534" y="1484784"/>
            <a:ext cx="33922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Zasada konkurencyjności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32239" y="2060848"/>
            <a:ext cx="777686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3. Należy wybrać najkorzystniejszą z pośród złożonych ofert w oparciu o ustalone kryteria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4. Należy sporządzić pisemny protokół postępowania o udzielenie zamówienia zawierający                                    w  szczególności:</a:t>
            </a:r>
          </a:p>
          <a:p>
            <a:pPr algn="just"/>
            <a:endParaRPr lang="pl-PL" sz="1400" dirty="0" smtClean="0">
              <a:solidFill>
                <a:prstClr val="black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i</a:t>
            </a:r>
            <a:r>
              <a:rPr lang="pl-PL" sz="1400" dirty="0" smtClean="0">
                <a:solidFill>
                  <a:prstClr val="black"/>
                </a:solidFill>
              </a:rPr>
              <a:t>nformacje o sposobie upublicznienia postępowania ofertowego;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w</a:t>
            </a:r>
            <a:r>
              <a:rPr lang="pl-PL" sz="1400" dirty="0" smtClean="0">
                <a:solidFill>
                  <a:prstClr val="black"/>
                </a:solidFill>
              </a:rPr>
              <a:t>ykaz ofert wraz z datą wpłynięcia;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i</a:t>
            </a:r>
            <a:r>
              <a:rPr lang="pl-PL" sz="1400" dirty="0" smtClean="0">
                <a:solidFill>
                  <a:prstClr val="black"/>
                </a:solidFill>
              </a:rPr>
              <a:t>nformację o spełnieniu warunków udziału w postępowaniu nie podleganiu/podleganiu wykluczeniu;</a:t>
            </a:r>
          </a:p>
          <a:p>
            <a:pPr marL="285750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Informację o wagach punktowych lub procentowych przypisanych do poszczególnych kryteriów oceny i sposobie przyznania punktacji poszczególnym wykonawcom;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w</a:t>
            </a:r>
            <a:r>
              <a:rPr lang="pl-PL" sz="1400" dirty="0" smtClean="0">
                <a:solidFill>
                  <a:prstClr val="black"/>
                </a:solidFill>
              </a:rPr>
              <a:t>skazanie wybranej oferty wraz z uzasadnieniem wyboru;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d</a:t>
            </a:r>
            <a:r>
              <a:rPr lang="pl-PL" sz="1400" dirty="0" smtClean="0">
                <a:solidFill>
                  <a:prstClr val="black"/>
                </a:solidFill>
              </a:rPr>
              <a:t>ata i podpis zamawiającego;</a:t>
            </a:r>
          </a:p>
          <a:p>
            <a:pPr marL="285750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Załączniki </a:t>
            </a:r>
            <a:r>
              <a:rPr lang="pl-PL" sz="1400" dirty="0">
                <a:solidFill>
                  <a:prstClr val="black"/>
                </a:solidFill>
              </a:rPr>
              <a:t>w </a:t>
            </a:r>
            <a:r>
              <a:rPr lang="pl-PL" sz="1400" dirty="0" smtClean="0">
                <a:solidFill>
                  <a:prstClr val="black"/>
                </a:solidFill>
              </a:rPr>
              <a:t>postaci: potwierdzenia </a:t>
            </a:r>
            <a:r>
              <a:rPr lang="pl-PL" sz="1400" dirty="0">
                <a:solidFill>
                  <a:prstClr val="black"/>
                </a:solidFill>
              </a:rPr>
              <a:t>upublicznienia zapytania ofertowego </a:t>
            </a:r>
            <a:r>
              <a:rPr lang="pl-PL" sz="1400" dirty="0" smtClean="0">
                <a:solidFill>
                  <a:prstClr val="black"/>
                </a:solidFill>
              </a:rPr>
              <a:t>we właściwy sposób,  złożonych ofert, oświadczenia/oświadczeń </a:t>
            </a:r>
            <a:r>
              <a:rPr lang="pl-PL" sz="1400" dirty="0">
                <a:solidFill>
                  <a:prstClr val="black"/>
                </a:solidFill>
              </a:rPr>
              <a:t>o braku powiązań z wykonawcami, którzy </a:t>
            </a:r>
            <a:r>
              <a:rPr lang="pl-PL" sz="1400" dirty="0" smtClean="0">
                <a:solidFill>
                  <a:prstClr val="black"/>
                </a:solidFill>
              </a:rPr>
              <a:t>złożyli oferty</a:t>
            </a:r>
            <a:r>
              <a:rPr lang="pl-PL" sz="1400" dirty="0">
                <a:solidFill>
                  <a:prstClr val="black"/>
                </a:solidFill>
              </a:rPr>
              <a:t>, podpisane przez osoby wykonujące w imieniu zamawiającego </a:t>
            </a:r>
            <a:r>
              <a:rPr lang="pl-PL" sz="1400" dirty="0" smtClean="0">
                <a:solidFill>
                  <a:prstClr val="black"/>
                </a:solidFill>
              </a:rPr>
              <a:t>czynności związane </a:t>
            </a:r>
            <a:r>
              <a:rPr lang="pl-PL" sz="1400" dirty="0">
                <a:solidFill>
                  <a:prstClr val="black"/>
                </a:solidFill>
              </a:rPr>
              <a:t>z procedurą wyboru wykonawcy, w tym biorące udział w procesie </a:t>
            </a:r>
            <a:r>
              <a:rPr lang="pl-PL" sz="1400" dirty="0" smtClean="0">
                <a:solidFill>
                  <a:prstClr val="black"/>
                </a:solidFill>
              </a:rPr>
              <a:t>oceny ofert .</a:t>
            </a:r>
          </a:p>
          <a:p>
            <a:pPr marL="285750" indent="-285750" algn="just">
              <a:buFontTx/>
              <a:buChar char="-"/>
            </a:pPr>
            <a:endParaRPr lang="pl-PL" sz="1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778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924534" y="1196752"/>
            <a:ext cx="33922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Zasada konkurencyjności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32239" y="1700808"/>
            <a:ext cx="777686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5. Informację </a:t>
            </a:r>
            <a:r>
              <a:rPr lang="pl-PL" sz="1400" dirty="0">
                <a:solidFill>
                  <a:prstClr val="black"/>
                </a:solidFill>
              </a:rPr>
              <a:t>o wyniku postępowania upublicznia się w taki sposób, w jaki zostało upublicznione zapytanie ofertowe. W przypadku upublicznienia polegającego na wysłaniu zapytania ofertowego do co najmniej trzech potencjalnych wykonawców, informację o wyniku postępowania przesyła się do wykonawców, którzy złożyli oferty. Informacja o wyniku postępowania powinna zawierać co najmniej nazwę wybranego wykonawcy. </a:t>
            </a:r>
            <a:endParaRPr lang="pl-PL" sz="1400" dirty="0" smtClean="0">
              <a:solidFill>
                <a:prstClr val="black"/>
              </a:solidFill>
            </a:endParaRP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6. Umowę </a:t>
            </a:r>
            <a:r>
              <a:rPr lang="pl-PL" sz="1400" dirty="0">
                <a:solidFill>
                  <a:prstClr val="black"/>
                </a:solidFill>
              </a:rPr>
              <a:t>z wykonawcą, który złożył najkorzystniejszą </a:t>
            </a:r>
            <a:r>
              <a:rPr lang="pl-PL" sz="1400" dirty="0" smtClean="0">
                <a:solidFill>
                  <a:prstClr val="black"/>
                </a:solidFill>
              </a:rPr>
              <a:t>ofertę, zawiera się obowiązkowo w formie pisemnej</a:t>
            </a:r>
            <a:r>
              <a:rPr lang="pl-PL" sz="1400" dirty="0">
                <a:solidFill>
                  <a:prstClr val="black"/>
                </a:solidFill>
              </a:rPr>
              <a:t>. </a:t>
            </a:r>
            <a:endParaRPr lang="pl-PL" sz="1400" dirty="0" smtClean="0">
              <a:solidFill>
                <a:prstClr val="black"/>
              </a:solidFill>
            </a:endParaRP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Uwaga!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W przypadku gdy wybrany wykonawca odmówi podpisania umowy możliwe jest podpisanie umowy z kolejnym wykonawcą, który uzyskał kolejną najwyższą liczbę punktów.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Jeżeli w wyniku przeprowadzonego postępowania o udzielenie zamówienia nie wpłynie żadna oferta dopuszcza się zawarcie umowy z dowolnym wykonawcą na warunkach określonych w zapytaniu ofertowym. 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Nie jest możliwe dokonywanie istotnych zmian postanowień zawartej umowy w stosunku do treści oferty na podstawie której dokonano wyboru wykonawcy, chyba że w zapytaniu ofertowym została przewidziana możliwość oraz warunki  dokonania takiej zmiany lub zmiana ma charakter niezależny od zamawiającego.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778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924534" y="1484784"/>
            <a:ext cx="33922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Zasada konkurencyjności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55576" y="2850321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>
                <a:solidFill>
                  <a:prstClr val="black"/>
                </a:solidFill>
              </a:rPr>
              <a:t>Zasady konkurencyjności nie stosuje się m.in.:</a:t>
            </a:r>
          </a:p>
          <a:p>
            <a:pPr algn="just"/>
            <a:endParaRPr lang="pl-PL" sz="1400" b="1" dirty="0">
              <a:solidFill>
                <a:prstClr val="black"/>
              </a:solidFill>
            </a:endParaRPr>
          </a:p>
          <a:p>
            <a:pPr marL="342900" indent="-342900" algn="just">
              <a:buAutoNum type="arabicPeriod"/>
            </a:pPr>
            <a:r>
              <a:rPr lang="pl-PL" sz="1400" dirty="0" smtClean="0">
                <a:solidFill>
                  <a:prstClr val="black"/>
                </a:solidFill>
              </a:rPr>
              <a:t>do zamówień </a:t>
            </a:r>
            <a:r>
              <a:rPr lang="pl-PL" sz="1400" dirty="0">
                <a:solidFill>
                  <a:prstClr val="black"/>
                </a:solidFill>
              </a:rPr>
              <a:t>określonych w art. 4 </a:t>
            </a:r>
            <a:r>
              <a:rPr lang="pl-PL" sz="1400" dirty="0" err="1">
                <a:solidFill>
                  <a:prstClr val="black"/>
                </a:solidFill>
              </a:rPr>
              <a:t>Pzp</a:t>
            </a:r>
            <a:r>
              <a:rPr lang="pl-PL" sz="1400" dirty="0">
                <a:solidFill>
                  <a:prstClr val="black"/>
                </a:solidFill>
              </a:rPr>
              <a:t>, z wyjątkiem zamówień określonych w art. 4 pkt </a:t>
            </a:r>
            <a:r>
              <a:rPr lang="pl-PL" sz="1400" dirty="0" smtClean="0">
                <a:solidFill>
                  <a:prstClr val="black"/>
                </a:solidFill>
              </a:rPr>
              <a:t>8 </a:t>
            </a:r>
            <a:r>
              <a:rPr lang="pl-PL" sz="1400" dirty="0" err="1" smtClean="0">
                <a:solidFill>
                  <a:prstClr val="black"/>
                </a:solidFill>
              </a:rPr>
              <a:t>Pzp</a:t>
            </a:r>
            <a:r>
              <a:rPr lang="pl-PL" sz="1400" dirty="0" smtClean="0">
                <a:solidFill>
                  <a:prstClr val="black"/>
                </a:solidFill>
              </a:rPr>
              <a:t> (czyli np. nabycie gruntów, nieruchomości, umów o pracę, </a:t>
            </a:r>
          </a:p>
          <a:p>
            <a:pPr marL="342900" indent="-342900" algn="just">
              <a:buAutoNum type="arabicPeriod"/>
            </a:pPr>
            <a:r>
              <a:rPr lang="pl-PL" sz="1400" dirty="0" smtClean="0">
                <a:solidFill>
                  <a:prstClr val="black"/>
                </a:solidFill>
              </a:rPr>
              <a:t>wydatków </a:t>
            </a:r>
            <a:r>
              <a:rPr lang="pl-PL" sz="1400" dirty="0">
                <a:solidFill>
                  <a:prstClr val="black"/>
                </a:solidFill>
              </a:rPr>
              <a:t>rozliczanych metodami uproszczonymi, o których mowa w podrozdziale </a:t>
            </a:r>
            <a:r>
              <a:rPr lang="pl-PL" sz="1400" dirty="0" smtClean="0">
                <a:solidFill>
                  <a:prstClr val="black"/>
                </a:solidFill>
              </a:rPr>
              <a:t>6.6 i </a:t>
            </a:r>
            <a:r>
              <a:rPr lang="pl-PL" sz="1400" dirty="0">
                <a:solidFill>
                  <a:prstClr val="black"/>
                </a:solidFill>
              </a:rPr>
              <a:t>8.5 </a:t>
            </a:r>
            <a:r>
              <a:rPr lang="pl-PL" sz="1400" dirty="0" smtClean="0">
                <a:solidFill>
                  <a:prstClr val="black"/>
                </a:solidFill>
              </a:rPr>
              <a:t>Wytycznych</a:t>
            </a:r>
          </a:p>
          <a:p>
            <a:pPr marL="342900" indent="-342900" algn="just">
              <a:buAutoNum type="arabicPeriod"/>
            </a:pPr>
            <a:r>
              <a:rPr lang="pl-PL" sz="1400" dirty="0" smtClean="0">
                <a:solidFill>
                  <a:prstClr val="black"/>
                </a:solidFill>
              </a:rPr>
              <a:t>oraz w przypadkach wskazanych w sekcji 6.5 punkt 8 Wytycznych np. brak konkurencji </a:t>
            </a:r>
            <a:r>
              <a:rPr lang="pl-PL" sz="1400" smtClean="0">
                <a:solidFill>
                  <a:prstClr val="black"/>
                </a:solidFill>
              </a:rPr>
              <a:t>na rynku</a:t>
            </a:r>
            <a:endParaRPr lang="pl-PL" sz="1400" dirty="0">
              <a:solidFill>
                <a:prstClr val="black"/>
              </a:solidFill>
            </a:endParaRPr>
          </a:p>
          <a:p>
            <a:pPr marL="342900" indent="-342900" algn="just">
              <a:buAutoNum type="arabicPeriod"/>
            </a:pPr>
            <a:endParaRPr lang="pl-PL" sz="1400" dirty="0" smtClean="0">
              <a:solidFill>
                <a:prstClr val="black"/>
              </a:solidFill>
            </a:endParaRPr>
          </a:p>
          <a:p>
            <a:pPr algn="just"/>
            <a:r>
              <a:rPr lang="pl-PL" sz="1400" b="1" dirty="0">
                <a:solidFill>
                  <a:prstClr val="black"/>
                </a:solidFill>
              </a:rPr>
              <a:t>W przypadku beneficjenta, który jest zamawiającym w rozumieniu </a:t>
            </a:r>
            <a:r>
              <a:rPr lang="pl-PL" sz="1400" b="1" dirty="0" err="1">
                <a:solidFill>
                  <a:prstClr val="black"/>
                </a:solidFill>
              </a:rPr>
              <a:t>Pzp</a:t>
            </a:r>
            <a:r>
              <a:rPr lang="pl-PL" sz="1400" b="1" dirty="0">
                <a:solidFill>
                  <a:prstClr val="black"/>
                </a:solidFill>
              </a:rPr>
              <a:t>, </a:t>
            </a:r>
            <a:r>
              <a:rPr lang="pl-PL" sz="1400" b="1" dirty="0" smtClean="0">
                <a:solidFill>
                  <a:prstClr val="black"/>
                </a:solidFill>
              </a:rPr>
              <a:t>zasadę konkurencyjności </a:t>
            </a:r>
            <a:r>
              <a:rPr lang="pl-PL" sz="1400" b="1" dirty="0">
                <a:solidFill>
                  <a:prstClr val="black"/>
                </a:solidFill>
              </a:rPr>
              <a:t>uznaje się za spełnioną, jeżeli postępowanie o udzielenie </a:t>
            </a:r>
            <a:r>
              <a:rPr lang="pl-PL" sz="1400" b="1" dirty="0" smtClean="0">
                <a:solidFill>
                  <a:prstClr val="black"/>
                </a:solidFill>
              </a:rPr>
              <a:t>zamówienia przeprowadzone </a:t>
            </a:r>
            <a:r>
              <a:rPr lang="pl-PL" sz="1400" b="1" dirty="0">
                <a:solidFill>
                  <a:prstClr val="black"/>
                </a:solidFill>
              </a:rPr>
              <a:t>jest na zasadach i w trybach określonych w </a:t>
            </a:r>
            <a:r>
              <a:rPr lang="pl-PL" sz="1400" b="1" dirty="0" err="1">
                <a:solidFill>
                  <a:prstClr val="black"/>
                </a:solidFill>
              </a:rPr>
              <a:t>Pzp</a:t>
            </a:r>
            <a:r>
              <a:rPr lang="pl-PL" sz="1400" b="1" dirty="0">
                <a:solidFill>
                  <a:prstClr val="black"/>
                </a:solidFill>
              </a:rPr>
              <a:t>. </a:t>
            </a:r>
          </a:p>
          <a:p>
            <a:pPr marL="342900" indent="-342900" algn="just">
              <a:buAutoNum type="arabicPeriod"/>
            </a:pPr>
            <a:endParaRPr lang="pl-PL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8779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3382993" y="1484784"/>
            <a:ext cx="24753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Konflikt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interesów</a:t>
            </a:r>
            <a:endParaRPr lang="pl-PL" sz="2000" b="1" dirty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910293" y="2492896"/>
            <a:ext cx="7420756" cy="2322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l-PL" sz="1400" dirty="0" smtClean="0">
                <a:ea typeface="Calibri"/>
                <a:cs typeface="Times New Roman"/>
              </a:rPr>
              <a:t>Co do zasady niekwalifikowalne będą wydatki poniesione w wyniku udzielonego zamówienia, w którym doszło do konfliktu interesu.</a:t>
            </a:r>
          </a:p>
          <a:p>
            <a:pPr algn="just">
              <a:lnSpc>
                <a:spcPct val="115000"/>
              </a:lnSpc>
            </a:pPr>
            <a:endParaRPr lang="pl-PL" sz="14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pl-PL" sz="1400" dirty="0" smtClean="0">
                <a:ea typeface="Calibri"/>
                <a:cs typeface="Times New Roman"/>
              </a:rPr>
              <a:t>Konflikt </a:t>
            </a:r>
            <a:r>
              <a:rPr lang="pl-PL" sz="1400" dirty="0">
                <a:ea typeface="Calibri"/>
                <a:cs typeface="Times New Roman"/>
              </a:rPr>
              <a:t>interesu należy rozumieć w szczególności jako taką zależność, która oznacza brak bezstronności i obiektywizmu przy wyłanianiu przez beneficjenta wykonawcy do realizacji usług, dostaw lub robót budowlanych w ramach realizowanego projektu</a:t>
            </a:r>
            <a:r>
              <a:rPr lang="pl-PL" sz="1400" dirty="0" smtClean="0"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</a:pPr>
            <a:endParaRPr lang="pl-PL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pl-PL" sz="1400" dirty="0">
                <a:ea typeface="Calibri"/>
                <a:cs typeface="Times New Roman"/>
              </a:rPr>
              <a:t>Konfliktem interesu będzie również realizacja zamówienia przez wykonawcę/podwykonawcę powiązanego kapitałowo lub osobowo z beneficjentem.</a:t>
            </a:r>
          </a:p>
        </p:txBody>
      </p:sp>
    </p:spTree>
    <p:extLst>
      <p:ext uri="{BB962C8B-B14F-4D97-AF65-F5344CB8AC3E}">
        <p14:creationId xmlns:p14="http://schemas.microsoft.com/office/powerpoint/2010/main" val="1538636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385129" y="1484784"/>
            <a:ext cx="447109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Korekty finansowe i pomniejszenia</a:t>
            </a:r>
            <a:endParaRPr lang="pl-PL" sz="2000" b="1" dirty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910293" y="2492896"/>
            <a:ext cx="742075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400" dirty="0" smtClean="0">
                <a:ea typeface="Calibri"/>
                <a:cs typeface="Times New Roman"/>
              </a:rPr>
              <a:t>Naruszenia Wytycznych, w tym zasad dokonywania zakupów w projektach, co do zasady skutkuje brakiem kwalifikowalności całości lub części wydatku czyli korektą finansową/ pomniejszeniem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400" dirty="0" smtClean="0">
                <a:ea typeface="Calibri"/>
                <a:cs typeface="Times New Roman"/>
              </a:rPr>
              <a:t>Wartość </a:t>
            </a:r>
            <a:r>
              <a:rPr lang="pl-PL" sz="1400" dirty="0">
                <a:ea typeface="Calibri"/>
                <a:cs typeface="Times New Roman"/>
              </a:rPr>
              <a:t>korekty finansowej lub pomniejszenia może zostać obniżona, jeżeli anulowanie całości </a:t>
            </a:r>
            <a:r>
              <a:rPr lang="pl-PL" sz="1400" dirty="0" smtClean="0">
                <a:ea typeface="Calibri"/>
                <a:cs typeface="Times New Roman"/>
              </a:rPr>
              <a:t>współfinansowania UE </a:t>
            </a:r>
            <a:r>
              <a:rPr lang="pl-PL" sz="1400" dirty="0">
                <a:ea typeface="Calibri"/>
                <a:cs typeface="Times New Roman"/>
              </a:rPr>
              <a:t>lub całości wydatków kwalifikowalnych poniesionych w ramach zamówienia jest niewspółmierne do </a:t>
            </a:r>
            <a:r>
              <a:rPr lang="pl-PL" sz="1400" dirty="0" smtClean="0">
                <a:ea typeface="Calibri"/>
                <a:cs typeface="Times New Roman"/>
              </a:rPr>
              <a:t>charakteru i </a:t>
            </a:r>
            <a:r>
              <a:rPr lang="pl-PL" sz="1400" dirty="0">
                <a:ea typeface="Calibri"/>
                <a:cs typeface="Times New Roman"/>
              </a:rPr>
              <a:t>wagi nieprawidłowości </a:t>
            </a:r>
            <a:r>
              <a:rPr lang="pl-PL" sz="1400" dirty="0" smtClean="0">
                <a:ea typeface="Calibri"/>
                <a:cs typeface="Times New Roman"/>
              </a:rPr>
              <a:t>indywidualnej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400" dirty="0" smtClean="0">
                <a:ea typeface="Calibri"/>
                <a:cs typeface="Times New Roman"/>
              </a:rPr>
              <a:t>Rozporządzenie </a:t>
            </a:r>
            <a:r>
              <a:rPr lang="pl-PL" sz="1400" dirty="0">
                <a:ea typeface="Calibri"/>
                <a:cs typeface="Times New Roman"/>
              </a:rPr>
              <a:t>Ministra Rozwoju z dnia 29 stycznia 2016 r. w sprawie warunków obniżania wartości korekt finansowych oraz wydatków poniesionych nieprawidłowo związanych z udzielaniem zamówień tzw. </a:t>
            </a:r>
            <a:r>
              <a:rPr lang="pl-PL" sz="1400" b="1" dirty="0">
                <a:ea typeface="Calibri"/>
                <a:cs typeface="Times New Roman"/>
              </a:rPr>
              <a:t>Taryfikator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pl-PL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36327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pic>
        <p:nvPicPr>
          <p:cNvPr id="4" name="Obraz 9" descr="SIEDZIBA DIP WROCLAW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3442" y="2420888"/>
            <a:ext cx="442849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683570" y="2348882"/>
            <a:ext cx="2518169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1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Dolnośląska Instytucja Pośrednicząca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ul.  Strzegomska 2-4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53-611 Wrocław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tel. 71 776 58 12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      71 776 58 13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info.dip@umwd.pl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www.dip.dolnyslask.pl</a:t>
            </a:r>
          </a:p>
          <a:p>
            <a:pPr algn="ctr"/>
            <a:endParaRPr lang="pl-PL" sz="1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pl-PL" sz="1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214403" y="1484784"/>
            <a:ext cx="48125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Ogólne zasady udzielania zamówień</a:t>
            </a:r>
          </a:p>
        </p:txBody>
      </p:sp>
      <p:sp>
        <p:nvSpPr>
          <p:cNvPr id="4" name="Prostokąt 3"/>
          <p:cNvSpPr/>
          <p:nvPr/>
        </p:nvSpPr>
        <p:spPr>
          <a:xfrm>
            <a:off x="971600" y="2132856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/>
              <a:t>Zasady obowiązujące podczas dokonywania zamówień przy realizacji dostaw, usług i robót budowlanych w ramach Projektu</a:t>
            </a:r>
            <a:endParaRPr lang="pl-PL" sz="1600" dirty="0"/>
          </a:p>
        </p:txBody>
      </p:sp>
      <p:sp>
        <p:nvSpPr>
          <p:cNvPr id="5" name="Prostokąt 4"/>
          <p:cNvSpPr/>
          <p:nvPr/>
        </p:nvSpPr>
        <p:spPr>
          <a:xfrm>
            <a:off x="899592" y="3645024"/>
            <a:ext cx="748883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l-PL" sz="1400" dirty="0" smtClean="0"/>
              <a:t>Podstawowymi aktami prawnymi regulującymi kwestie związane ze stosowaniem procedur dotyczących zamówień publicznych są: </a:t>
            </a:r>
          </a:p>
          <a:p>
            <a:pPr lvl="0" algn="just"/>
            <a:endParaRPr lang="pl-PL" sz="1400" dirty="0" smtClean="0"/>
          </a:p>
          <a:p>
            <a:pPr lvl="0" algn="just">
              <a:buFont typeface="Arial" pitchFamily="34" charset="0"/>
              <a:buChar char="•"/>
            </a:pPr>
            <a:r>
              <a:rPr lang="pl-PL" sz="1400" dirty="0" smtClean="0"/>
              <a:t> ustawa z dnia 29 stycznia 2004 r. Prawo zamówień publicznych, zwana dalej ustawą PZP;</a:t>
            </a:r>
          </a:p>
          <a:p>
            <a:pPr lvl="0" algn="just"/>
            <a:endParaRPr lang="pl-PL" sz="1400" dirty="0" smtClean="0"/>
          </a:p>
          <a:p>
            <a:pPr lvl="0" algn="just">
              <a:buFont typeface="Arial" pitchFamily="34" charset="0"/>
              <a:buChar char="•"/>
            </a:pPr>
            <a:r>
              <a:rPr lang="pl-PL" sz="1400" dirty="0" smtClean="0"/>
              <a:t> dokument pn. Wytyczne w zakresie kwalifikowalności wydatków w ramach Europejskiego Funduszu Rozwoju Regionalnego, Europejskiego Funduszu Społecznego oraz Funduszu Spójności na lata                   2014-2020, zwany dalej Wytycznymi.</a:t>
            </a:r>
          </a:p>
          <a:p>
            <a:pPr lvl="0" algn="just">
              <a:buFont typeface="Arial" pitchFamily="34" charset="0"/>
              <a:buChar char="•"/>
            </a:pPr>
            <a:endParaRPr lang="pl-PL" sz="1400" dirty="0"/>
          </a:p>
          <a:p>
            <a:pPr lvl="0" algn="just">
              <a:buFont typeface="Arial" pitchFamily="34" charset="0"/>
              <a:buChar char="•"/>
            </a:pPr>
            <a:r>
              <a:rPr lang="pl-PL" sz="1400" dirty="0" smtClean="0"/>
              <a:t> stosuje się wersję Wytycznych wg daty wszczęcia postępowania - </a:t>
            </a:r>
            <a:r>
              <a:rPr lang="pl-PL" sz="1400" b="1" dirty="0" smtClean="0">
                <a:solidFill>
                  <a:srgbClr val="FF0000"/>
                </a:solidFill>
              </a:rPr>
              <a:t>AKTUALNA WERSJA obowiązuje od dnia 14 października 2016 r. </a:t>
            </a:r>
            <a:endParaRPr lang="pl-PL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285737" y="1484784"/>
            <a:ext cx="466986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Ogólne zasady udzielania zamówień</a:t>
            </a:r>
          </a:p>
        </p:txBody>
      </p:sp>
      <p:sp>
        <p:nvSpPr>
          <p:cNvPr id="4" name="Prostokąt 3"/>
          <p:cNvSpPr/>
          <p:nvPr/>
        </p:nvSpPr>
        <p:spPr>
          <a:xfrm>
            <a:off x="971600" y="2132856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/>
              <a:t>Zasady obowiązujące podczas dokonywania zamówień przy realizacji dostaw, usług i robót budowlanych w ramach Projektu</a:t>
            </a:r>
            <a:endParaRPr lang="pl-PL" sz="16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55576" y="3573016"/>
            <a:ext cx="76328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l-PL" sz="1400" dirty="0" smtClean="0"/>
              <a:t>Podczas realizacji zamówień przy zakupie dostaw, usług i robót budowlanych w Projekcie, </a:t>
            </a:r>
            <a:r>
              <a:rPr lang="pl-PL" sz="1400" b="1" dirty="0" smtClean="0"/>
              <a:t>Wnioskodawca/Beneficjent zobowiązuje się do:</a:t>
            </a:r>
          </a:p>
          <a:p>
            <a:pPr lvl="0" algn="just"/>
            <a:endParaRPr lang="pl-PL" sz="1400" b="1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sz="1400" b="1" dirty="0" smtClean="0"/>
              <a:t>stosowania przepisów o zamówieniach publicznych w takim zakresie, w jakim ustawa PZP ma zastosowanie do Wnioskodawcy/Beneficjenta i realizowanego Projektu oraz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l-PL" sz="1400" b="1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sz="1400" b="1" dirty="0" smtClean="0"/>
              <a:t>stosowania zaleceń zawartych w sekcji 6.5 Wytycznych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421992" y="1484784"/>
            <a:ext cx="439735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Szacowanie wartości zamówienia 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539552" y="2204864"/>
            <a:ext cx="792088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Przed podjęciem decyzji o wszczęciu postępowania o udzielenie zamówienia Zamawiający dokonać musi </a:t>
            </a:r>
            <a:r>
              <a:rPr lang="pl-PL" sz="1400" b="1" dirty="0" smtClean="0">
                <a:solidFill>
                  <a:prstClr val="black"/>
                </a:solidFill>
                <a:ea typeface="Times New Roman"/>
              </a:rPr>
              <a:t>szacowania wartości zamówienia </a:t>
            </a:r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celem wyboru odpowiedniej procedury.</a:t>
            </a:r>
          </a:p>
          <a:p>
            <a:pPr lvl="1" algn="just"/>
            <a:endParaRPr lang="pl-PL" sz="1400" dirty="0">
              <a:solidFill>
                <a:prstClr val="black"/>
              </a:solidFill>
              <a:ea typeface="Times New Roman"/>
            </a:endParaRPr>
          </a:p>
          <a:p>
            <a:pPr lvl="1" algn="just"/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Podstawą ustalenia wartości zamówienia jest całkowite szacunkowe wynagrodzenie wykonawcy, bez podatku VAT ustalone przez Zamawiającego z należytą starannością.</a:t>
            </a:r>
          </a:p>
          <a:p>
            <a:pPr lvl="1" algn="just"/>
            <a:endParaRPr lang="pl-PL" sz="1400" dirty="0">
              <a:solidFill>
                <a:prstClr val="black"/>
              </a:solidFill>
              <a:ea typeface="Times New Roman"/>
            </a:endParaRPr>
          </a:p>
          <a:p>
            <a:pPr lvl="1" algn="just"/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Zamawiający nie może w celu uniknięcia stosowania odpowiednich przepisów dzielić zamówienia na części lub zaniżać jego wartości prowadzącej do stosowania niewłaściwej procedury. </a:t>
            </a:r>
          </a:p>
          <a:p>
            <a:pPr lvl="1" algn="just"/>
            <a:endParaRPr lang="pl-PL" sz="1400" dirty="0">
              <a:solidFill>
                <a:prstClr val="black"/>
              </a:solidFill>
              <a:ea typeface="Times New Roman"/>
            </a:endParaRPr>
          </a:p>
          <a:p>
            <a:pPr lvl="1" algn="just"/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W celu właściwego oszacowania wartości zamówienia, należy wziąć pod uwagę konieczność łącznego spełnienia następujących przesłanek:</a:t>
            </a:r>
          </a:p>
          <a:p>
            <a:pPr lvl="1" algn="just"/>
            <a:endParaRPr lang="pl-PL" sz="1400" dirty="0">
              <a:solidFill>
                <a:prstClr val="black"/>
              </a:solidFill>
              <a:ea typeface="Times New Roman"/>
            </a:endParaRPr>
          </a:p>
          <a:p>
            <a:pPr marL="742950" lvl="1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usługi, dostawy oraz roboty budowlane są tożsame rodzajowo lub funkcjonalnie;</a:t>
            </a:r>
          </a:p>
          <a:p>
            <a:pPr marL="742950" lvl="1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ea typeface="Times New Roman"/>
              </a:rPr>
              <a:t>m</a:t>
            </a:r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ożliwe jest udzielenie zamówienia w tym samym czasie;</a:t>
            </a:r>
          </a:p>
          <a:p>
            <a:pPr marL="742950" lvl="1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ea typeface="Times New Roman"/>
              </a:rPr>
              <a:t>m</a:t>
            </a:r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ożliwe jest wykonanie zamówienia publicznego przez jednego wykonawcę.</a:t>
            </a:r>
            <a:endParaRPr lang="pl-PL" sz="1400" dirty="0">
              <a:solidFill>
                <a:prstClr val="black"/>
              </a:solidFill>
              <a:ea typeface="Times New Roman"/>
            </a:endParaRPr>
          </a:p>
          <a:p>
            <a:pPr lvl="1" algn="just"/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  </a:t>
            </a:r>
          </a:p>
          <a:p>
            <a:pPr lvl="1" algn="just"/>
            <a:r>
              <a:rPr lang="pl-PL" sz="1400" dirty="0">
                <a:solidFill>
                  <a:prstClr val="black"/>
                </a:solidFill>
                <a:ea typeface="Times New Roman"/>
              </a:rPr>
              <a:t> </a:t>
            </a:r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            </a:t>
            </a:r>
            <a:endParaRPr lang="pl-PL" sz="1400" dirty="0">
              <a:solidFill>
                <a:prstClr val="black"/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8636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1929069" y="1484784"/>
            <a:ext cx="53832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Szczegółowe zasady udzielania zamówień</a:t>
            </a:r>
          </a:p>
        </p:txBody>
      </p:sp>
      <p:sp>
        <p:nvSpPr>
          <p:cNvPr id="4" name="Prostokąt 3"/>
          <p:cNvSpPr/>
          <p:nvPr/>
        </p:nvSpPr>
        <p:spPr>
          <a:xfrm>
            <a:off x="755576" y="2132856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/>
              <a:t>Szczegółowe zasady udzielania zamówień w Projekcie, w przypadku których nie stosuje się zasad i trybów wskazanych w ustawie PZP, w zależności od rodzaju i wartości zamówienia</a:t>
            </a:r>
            <a:endParaRPr lang="pl-PL" sz="1600" b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83568" y="3789040"/>
            <a:ext cx="77768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Wydatki do 20 tys. PLN 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Wydatki od 20 tys. PLN do 50 tys. PLN netto włącznie – </a:t>
            </a:r>
            <a:r>
              <a:rPr lang="pl-PL" b="1" dirty="0" smtClean="0">
                <a:solidFill>
                  <a:schemeClr val="accent1"/>
                </a:solidFill>
              </a:rPr>
              <a:t>ROZEZNANIE RYNKU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Wydatki powyżej 50 tys. PLN – </a:t>
            </a:r>
            <a:r>
              <a:rPr lang="pl-PL" b="1" dirty="0" smtClean="0">
                <a:solidFill>
                  <a:schemeClr val="accent1"/>
                </a:solidFill>
              </a:rPr>
              <a:t>ZASADA KONKURENCYJNOŚCI</a:t>
            </a:r>
          </a:p>
          <a:p>
            <a:pPr algn="just"/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4493072" y="1484784"/>
            <a:ext cx="2551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rostokąt zaokrąglony 1"/>
          <p:cNvSpPr>
            <a:spLocks noChangeArrowheads="1"/>
          </p:cNvSpPr>
          <p:nvPr/>
        </p:nvSpPr>
        <p:spPr bwMode="auto">
          <a:xfrm>
            <a:off x="2474215" y="1045553"/>
            <a:ext cx="4257402" cy="89543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579B8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SZACOWANIE WARTOŚCI ZAMÓWIENIA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Podstawą ustalenia wartości zamówienia jest całkowite szacunkowe wynagrodzenie wykonawcy, bez podatku od towarów i usług, ustalone przez Wnioskodawcę/Beneficjenta z należytą starannością.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trzałka w dół 7"/>
          <p:cNvSpPr/>
          <p:nvPr/>
        </p:nvSpPr>
        <p:spPr>
          <a:xfrm>
            <a:off x="2874109" y="1994014"/>
            <a:ext cx="770255" cy="4146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3" name="Prostokąt zaokrąglony 3"/>
          <p:cNvSpPr>
            <a:spLocks noChangeArrowheads="1"/>
          </p:cNvSpPr>
          <p:nvPr/>
        </p:nvSpPr>
        <p:spPr bwMode="auto">
          <a:xfrm>
            <a:off x="918181" y="2456512"/>
            <a:ext cx="3112065" cy="103308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do 50 tys. PLN netto włącznie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zaokrąglony 4"/>
          <p:cNvSpPr>
            <a:spLocks noChangeArrowheads="1"/>
          </p:cNvSpPr>
          <p:nvPr/>
        </p:nvSpPr>
        <p:spPr bwMode="auto">
          <a:xfrm>
            <a:off x="5049145" y="2444427"/>
            <a:ext cx="3179820" cy="100958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powyżej 50 tys. PLN netto 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ZASADA KONKURENCYJNOŚCI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rostokąt zaokrąglony 6"/>
          <p:cNvSpPr>
            <a:spLocks noChangeArrowheads="1"/>
          </p:cNvSpPr>
          <p:nvPr/>
        </p:nvSpPr>
        <p:spPr bwMode="auto">
          <a:xfrm>
            <a:off x="323528" y="4011898"/>
            <a:ext cx="1860199" cy="24414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Do 20 tys. PLN netto włącznie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9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Należy 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potwierdzić, że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wydatek został dokonany w  sposób racjonalny, efektywny i przejrzysty, z zachowaniem zasad uzyskiwania najlepszych efektów z danych nakładów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trzałka w dół 10"/>
          <p:cNvSpPr/>
          <p:nvPr/>
        </p:nvSpPr>
        <p:spPr>
          <a:xfrm>
            <a:off x="2996079" y="3489593"/>
            <a:ext cx="770255" cy="487095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>
            <a:off x="1170549" y="3477508"/>
            <a:ext cx="770255" cy="534390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3" name="Strzałka w dół 12"/>
          <p:cNvSpPr/>
          <p:nvPr/>
        </p:nvSpPr>
        <p:spPr>
          <a:xfrm>
            <a:off x="5601203" y="1994015"/>
            <a:ext cx="770255" cy="414655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4" name="Strzałka w dół 13"/>
          <p:cNvSpPr/>
          <p:nvPr/>
        </p:nvSpPr>
        <p:spPr>
          <a:xfrm>
            <a:off x="7164288" y="3454008"/>
            <a:ext cx="770255" cy="487094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>
            <a:off x="5411008" y="3477509"/>
            <a:ext cx="770255" cy="499180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0" name="Prostokąt zaokrąglony 13"/>
          <p:cNvSpPr>
            <a:spLocks noChangeArrowheads="1"/>
          </p:cNvSpPr>
          <p:nvPr/>
        </p:nvSpPr>
        <p:spPr bwMode="auto">
          <a:xfrm>
            <a:off x="2408438" y="3989151"/>
            <a:ext cx="1838970" cy="246418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powyżej 20 tys. PLN netto do 50 tys. PLN netto włącznie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1100" b="1" dirty="0" smtClean="0">
                <a:latin typeface="Calibri" pitchFamily="34" charset="0"/>
                <a:cs typeface="Times New Roman" pitchFamily="18" charset="0"/>
              </a:rPr>
              <a:t>ROZEZNANIE RYNKU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upublicznienie zapytania ofertowego na stronie internetowej 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lub  jego wysłanie do co najmniej 3 potencjalnych</a:t>
            </a:r>
            <a:r>
              <a:rPr kumimoji="0" lang="pl-PL" altLang="pl-PL" sz="9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oferentów oraz porównanie ofert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dla potwierdzenia, że wydatek został dokonany w sposób racjonalny, efektywny i przejrzysty, z zachowaniem zasad uzyskiwania najlepszych efektów z danych nakładów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Prostokąt zaokrąglony 14"/>
          <p:cNvSpPr>
            <a:spLocks noChangeArrowheads="1"/>
          </p:cNvSpPr>
          <p:nvPr/>
        </p:nvSpPr>
        <p:spPr bwMode="auto">
          <a:xfrm>
            <a:off x="4820934" y="4001299"/>
            <a:ext cx="1818121" cy="24520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dla wartości niższej niż kwoty</a:t>
            </a:r>
            <a:br>
              <a:rPr kumimoji="0" lang="pl-PL" altLang="pl-PL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pl-PL" altLang="pl-PL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określone w przepisach wydanych na podstawie art. 11 ust. 8 Ustawy PZP</a:t>
            </a:r>
            <a:endParaRPr kumimoji="0" lang="pl-PL" altLang="pl-PL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ZASADA KONKURENCYJNOŚCI</a:t>
            </a: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Prostokąt zaokrąglony 15"/>
          <p:cNvSpPr>
            <a:spLocks noChangeArrowheads="1"/>
          </p:cNvSpPr>
          <p:nvPr/>
        </p:nvSpPr>
        <p:spPr bwMode="auto">
          <a:xfrm>
            <a:off x="6876256" y="3976688"/>
            <a:ext cx="1800200" cy="247664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dla wartości r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ó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wnej lub wyższej niż pr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ó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 określony w przepisach wydanych na podstawie art. 11 ust. 8 ustawy PZP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ZASADA KONKURENCYJNOŚCI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Dodatkowo: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9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l-PL" altLang="pl-PL" sz="9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opcjonalne 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upublicznienie zapytania ofertowego 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w Dzienniku Urzędowym UE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900" b="1" dirty="0" smtClean="0">
                <a:latin typeface="Arial" pitchFamily="34" charset="0"/>
                <a:cs typeface="Arial" pitchFamily="34" charset="0"/>
              </a:rPr>
              <a:t>- obowiązkowe wydłużenie terminu na składanie ofert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6725" algn="l"/>
              </a:tabLst>
            </a:pPr>
            <a:endParaRPr kumimoji="0" lang="pl-PL" altLang="pl-PL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6725" algn="l"/>
              </a:tabLst>
            </a:pPr>
            <a:r>
              <a:rPr kumimoji="0" lang="pl-PL" altLang="pl-PL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6424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1929069" y="1484784"/>
            <a:ext cx="53832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Szczegółowe zasady udzielania zamówień</a:t>
            </a:r>
          </a:p>
          <a:p>
            <a:pPr algn="ctr"/>
            <a:endParaRPr lang="pl-PL" sz="2000" b="1" dirty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Wydatki do 20 tys. PLN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98363" y="2942654"/>
            <a:ext cx="777686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pl-PL" dirty="0" smtClean="0"/>
              <a:t>SEKCJA 6.2 Wytycznych:</a:t>
            </a:r>
          </a:p>
          <a:p>
            <a:pPr marL="0" lvl="1" algn="just"/>
            <a:r>
              <a:rPr lang="pl-PL" dirty="0" smtClean="0"/>
              <a:t>Wydatkiem kwalifikowalnym </a:t>
            </a:r>
            <a:r>
              <a:rPr lang="pl-PL" dirty="0"/>
              <a:t>jest wydatek spełniający </a:t>
            </a:r>
            <a:r>
              <a:rPr lang="pl-PL" dirty="0" smtClean="0"/>
              <a:t>m.in. </a:t>
            </a:r>
            <a:r>
              <a:rPr lang="pl-PL" dirty="0"/>
              <a:t>następujące warunki:</a:t>
            </a:r>
          </a:p>
          <a:p>
            <a:pPr marL="0" lvl="1" algn="just"/>
            <a:endParaRPr lang="pl-PL" dirty="0" smtClean="0"/>
          </a:p>
          <a:p>
            <a:pPr marL="0" lvl="1" algn="just"/>
            <a:r>
              <a:rPr lang="pl-PL" dirty="0" smtClean="0"/>
              <a:t>g</a:t>
            </a:r>
            <a:r>
              <a:rPr lang="pl-PL" dirty="0"/>
              <a:t>) został dokonany w sposób przejrzysty, racjonalny i efektywny, z zachowaniem </a:t>
            </a:r>
            <a:r>
              <a:rPr lang="pl-PL" dirty="0" smtClean="0"/>
              <a:t>zasad uzyskiwania </a:t>
            </a:r>
            <a:r>
              <a:rPr lang="pl-PL" dirty="0"/>
              <a:t>najlepszych efektów z danych nakładów, </a:t>
            </a:r>
          </a:p>
          <a:p>
            <a:pPr algn="just"/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2233790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1929069" y="1484784"/>
            <a:ext cx="53832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Szczegółowe zasady udzielania zamówień</a:t>
            </a:r>
          </a:p>
          <a:p>
            <a:pPr algn="ctr"/>
            <a:endParaRPr lang="pl-PL" sz="2000" b="1" dirty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ROZEZNANIE RYNKU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98363" y="2942654"/>
            <a:ext cx="77768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Rozeznanie rynku </a:t>
            </a:r>
            <a:r>
              <a:rPr lang="pl-PL" dirty="0"/>
              <a:t>ma na celu potwierdzenie, że dana usługa, dostawa lub robota budowlana </a:t>
            </a:r>
            <a:r>
              <a:rPr lang="pl-PL" dirty="0" smtClean="0"/>
              <a:t>została wykonana </a:t>
            </a:r>
            <a:r>
              <a:rPr lang="pl-PL" dirty="0"/>
              <a:t>po cenie </a:t>
            </a:r>
            <a:r>
              <a:rPr lang="pl-PL" b="1" dirty="0">
                <a:solidFill>
                  <a:srgbClr val="FF0000"/>
                </a:solidFill>
              </a:rPr>
              <a:t>nie wyższej niż cena </a:t>
            </a:r>
            <a:r>
              <a:rPr lang="pl-PL" b="1" dirty="0" smtClean="0">
                <a:solidFill>
                  <a:srgbClr val="FF0000"/>
                </a:solidFill>
              </a:rPr>
              <a:t>rynkowa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zapytanie ofertowe zamieszczone </a:t>
            </a:r>
            <a:r>
              <a:rPr lang="pl-PL" dirty="0"/>
              <a:t>na stronie internetowej </a:t>
            </a:r>
            <a:r>
              <a:rPr lang="pl-PL" dirty="0" smtClean="0"/>
              <a:t>beneficjenta </a:t>
            </a:r>
            <a:r>
              <a:rPr lang="pl-PL" dirty="0"/>
              <a:t>wraz z otrzymanymi </a:t>
            </a:r>
            <a:r>
              <a:rPr lang="pl-PL" dirty="0" smtClean="0"/>
              <a:t>ofertami lub </a:t>
            </a:r>
            <a:r>
              <a:rPr lang="pl-PL" dirty="0"/>
              <a:t>potwierdzenie wysłania zapytania ofertowego do co najmniej trzech </a:t>
            </a:r>
            <a:r>
              <a:rPr lang="pl-PL" dirty="0" smtClean="0"/>
              <a:t>potencjalnych wraz </a:t>
            </a:r>
            <a:r>
              <a:rPr lang="pl-PL" dirty="0"/>
              <a:t>z otrzymanymi </a:t>
            </a:r>
            <a:r>
              <a:rPr lang="pl-PL" dirty="0" smtClean="0"/>
              <a:t>ofertami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W przypadku braku ofert - przedstawienie </a:t>
            </a:r>
            <a:r>
              <a:rPr lang="pl-PL" dirty="0"/>
              <a:t>np. wydruków </a:t>
            </a:r>
            <a:r>
              <a:rPr lang="pl-PL" dirty="0" smtClean="0"/>
              <a:t>stron internetowych </a:t>
            </a:r>
            <a:r>
              <a:rPr lang="pl-PL" dirty="0"/>
              <a:t>z opisem towaru/usługi i ceną lub wydruków maili z informacją na </a:t>
            </a:r>
            <a:r>
              <a:rPr lang="pl-PL" dirty="0" smtClean="0"/>
              <a:t>temat ceny </a:t>
            </a:r>
            <a:r>
              <a:rPr lang="pl-PL" dirty="0"/>
              <a:t>za określony towar/usługę, albo innego </a:t>
            </a:r>
            <a:r>
              <a:rPr lang="pl-PL" dirty="0" smtClean="0"/>
              <a:t>dokumentu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Zawarcie pisemnej </a:t>
            </a:r>
            <a:r>
              <a:rPr lang="pl-PL" dirty="0"/>
              <a:t>umowy z wykonawcą nie jest wymagane. 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2860778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1929069" y="1484784"/>
            <a:ext cx="53832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Szczegółowe zasady udzielania zamówień</a:t>
            </a:r>
          </a:p>
          <a:p>
            <a:pPr algn="ctr"/>
            <a:endParaRPr lang="pl-PL" sz="2000" b="1" dirty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ZASADA KONKURENCYJNOŚCI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98363" y="2942654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/>
              <a:t>Wnioskodawca/Beneficjent niebędący podmiotem zobowiązanym zgodnie z art. 3 ustawy PZP do jej stosowania, jak również Wnioskodawca/Beneficjent zwolniony z jej stosowania ze względu na wartość zamówienia nieprzekraczającą kwot określonych odpowiednio w art. 4 pkt. 8 oraz art. 11 ust. 8 ustawy PZP (dla zamówień sektorowych), celem wyłonienia wykonawcy na realizację zamówienia publicznego, którego wartość szacunkowa jest </a:t>
            </a:r>
            <a:r>
              <a:rPr lang="pl-PL" b="1" dirty="0">
                <a:solidFill>
                  <a:srgbClr val="FF0000"/>
                </a:solidFill>
              </a:rPr>
              <a:t>większa niż 50 tys. PLN netto </a:t>
            </a:r>
            <a:r>
              <a:rPr lang="pl-PL" dirty="0"/>
              <a:t>tj. bez podatku od towarów i usług (VAT), zobowiązany jest do przeprowadzenia postępowania zgodnie z zasadą konkurencyjności opisaną w sekcji 6.5.2 Wytycznych.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22730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2206</TotalTime>
  <Words>1734</Words>
  <Application>Microsoft Office PowerPoint</Application>
  <PresentationFormat>Pokaz na ekranie (4:3)</PresentationFormat>
  <Paragraphs>162</Paragraphs>
  <Slides>17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Dzwonek</dc:creator>
  <cp:lastModifiedBy>Sebastian Stasiak</cp:lastModifiedBy>
  <cp:revision>406</cp:revision>
  <cp:lastPrinted>2015-10-07T11:28:50Z</cp:lastPrinted>
  <dcterms:created xsi:type="dcterms:W3CDTF">2015-04-22T07:48:15Z</dcterms:created>
  <dcterms:modified xsi:type="dcterms:W3CDTF">2017-05-31T12:01:18Z</dcterms:modified>
</cp:coreProperties>
</file>