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74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6" r:id="rId13"/>
    <p:sldId id="367" r:id="rId14"/>
    <p:sldId id="368" r:id="rId15"/>
    <p:sldId id="369" r:id="rId16"/>
    <p:sldId id="371" r:id="rId17"/>
    <p:sldId id="372" r:id="rId18"/>
    <p:sldId id="373" r:id="rId19"/>
    <p:sldId id="374" r:id="rId20"/>
    <p:sldId id="262" r:id="rId21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agdalena Bednarska-Wajerowska" initials="MB" lastIdx="4" clrIdx="1">
    <p:extLst>
      <p:ext uri="{19B8F6BF-5375-455C-9EA6-DF929625EA0E}">
        <p15:presenceInfo xmlns:p15="http://schemas.microsoft.com/office/powerpoint/2012/main" userId="S-1-5-21-993268263-2097026863-2477634896-2167" providerId="AD"/>
      </p:ext>
    </p:extLst>
  </p:cmAuthor>
  <p:cmAuthor id="3" name="Grzegorz Mikołajczyk" initials="GM" lastIdx="1" clrIdx="2">
    <p:extLst>
      <p:ext uri="{19B8F6BF-5375-455C-9EA6-DF929625EA0E}">
        <p15:presenceInfo xmlns:p15="http://schemas.microsoft.com/office/powerpoint/2012/main" userId="S-1-5-21-993268263-2097026863-2477634896-5959" providerId="AD"/>
      </p:ext>
    </p:extLst>
  </p:cmAuthor>
  <p:cmAuthor id="4" name="Hanna Gaczyńska" initials="HG" lastIdx="1" clrIdx="3">
    <p:extLst>
      <p:ext uri="{19B8F6BF-5375-455C-9EA6-DF929625EA0E}">
        <p15:presenceInfo xmlns:p15="http://schemas.microsoft.com/office/powerpoint/2012/main" userId="S-1-5-21-993268263-2097026863-2477634896-33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0000"/>
    <a:srgbClr val="E7E9F2"/>
    <a:srgbClr val="CBD0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91" autoAdjust="0"/>
    <p:restoredTop sz="94660"/>
  </p:normalViewPr>
  <p:slideViewPr>
    <p:cSldViewPr showGuides="1">
      <p:cViewPr varScale="1">
        <p:scale>
          <a:sx n="76" d="100"/>
          <a:sy n="76" d="100"/>
        </p:scale>
        <p:origin x="1147" y="4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09.06.2023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4" y="1973822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5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4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4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5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21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44" indent="0" algn="ctr">
              <a:buNone/>
              <a:defRPr sz="2205"/>
            </a:lvl2pPr>
            <a:lvl3pPr marL="1007886" indent="0" algn="ctr">
              <a:buNone/>
              <a:defRPr sz="1984"/>
            </a:lvl3pPr>
            <a:lvl4pPr marL="1511829" indent="0" algn="ctr">
              <a:buNone/>
              <a:defRPr sz="1764"/>
            </a:lvl4pPr>
            <a:lvl5pPr marL="2015772" indent="0" algn="ctr">
              <a:buNone/>
              <a:defRPr sz="1764"/>
            </a:lvl5pPr>
            <a:lvl6pPr marL="2519716" indent="0" algn="ctr">
              <a:buNone/>
              <a:defRPr sz="1764"/>
            </a:lvl6pPr>
            <a:lvl7pPr marL="3023658" indent="0" algn="ctr">
              <a:buNone/>
              <a:defRPr sz="1764"/>
            </a:lvl7pPr>
            <a:lvl8pPr marL="3527602" indent="0" algn="ctr">
              <a:buNone/>
              <a:defRPr sz="1764"/>
            </a:lvl8pPr>
            <a:lvl9pPr marL="4031544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09.06.2023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6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9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9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4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6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9" y="1983575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9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44" indent="0" algn="ctr">
              <a:buNone/>
              <a:defRPr sz="2205"/>
            </a:lvl2pPr>
            <a:lvl3pPr marL="1007886" indent="0" algn="ctr">
              <a:buNone/>
              <a:defRPr sz="1984"/>
            </a:lvl3pPr>
            <a:lvl4pPr marL="1511829" indent="0" algn="ctr">
              <a:buNone/>
              <a:defRPr sz="1764"/>
            </a:lvl4pPr>
            <a:lvl5pPr marL="2015772" indent="0" algn="ctr">
              <a:buNone/>
              <a:defRPr sz="1764"/>
            </a:lvl5pPr>
            <a:lvl6pPr marL="2519716" indent="0" algn="ctr">
              <a:buNone/>
              <a:defRPr sz="1764"/>
            </a:lvl6pPr>
            <a:lvl7pPr marL="3023658" indent="0" algn="ctr">
              <a:buNone/>
              <a:defRPr sz="1764"/>
            </a:lvl7pPr>
            <a:lvl8pPr marL="3527602" indent="0" algn="ctr">
              <a:buNone/>
              <a:defRPr sz="1764"/>
            </a:lvl8pPr>
            <a:lvl9pPr marL="4031544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09.06.2023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6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8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2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20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4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12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8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09.06.2023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2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86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4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9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2" y="4500570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9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27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44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9" y="899844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1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6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1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80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886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71" indent="-251971" algn="l" defTabSz="1007886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14" indent="-251971" algn="l" defTabSz="1007886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858" indent="-251971" algn="l" defTabSz="1007886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800" indent="-251971" algn="l" defTabSz="1007886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744" indent="-251971" algn="l" defTabSz="1007886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687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630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573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516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44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886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829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772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716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658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602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544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rpo.dolnyslask.pl/wp-content/uploads/2023/05/za%C5%82.-do-Uchwa%C5%82y-KM-15-Kryteria-dz.-9.4-Inwestycje-M%C5%9AP-FST.pdf" TargetMode="External"/><Relationship Id="rId5" Type="http://schemas.openxmlformats.org/officeDocument/2006/relationships/hyperlink" Target="https://rpo.dolnyslask.pl/wp-content/uploads/2023/04/za%C5%82-do-Uchwa%C5%82y-KM-8-Kryteria-formalne-i-merytoryczne-og%C3%B3lne.pdf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mailto:sekretariatdef@dolnyslask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74" y="540408"/>
            <a:ext cx="2807126" cy="287102"/>
          </a:xfrm>
        </p:spPr>
        <p:txBody>
          <a:bodyPr/>
          <a:lstStyle/>
          <a:p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Świdnica, 28.06.2023 r. 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BF8B62A6-287F-FABF-757B-102A5B6325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7" y="6338702"/>
            <a:ext cx="8748000" cy="925860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9898791B-194A-1F1D-D9E8-4A2807DA3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6100" y="2915741"/>
            <a:ext cx="8065317" cy="1087764"/>
          </a:xfrm>
        </p:spPr>
        <p:txBody>
          <a:bodyPr>
            <a:normAutofit fontScale="90000"/>
          </a:bodyPr>
          <a:lstStyle/>
          <a:p>
            <a:pPr fontAlgn="base">
              <a:lnSpc>
                <a:spcPts val="3800"/>
              </a:lnSpc>
            </a:pPr>
            <a:r>
              <a:rPr lang="pl-PL" b="0" dirty="0">
                <a:latin typeface="+mn-lt"/>
              </a:rPr>
              <a:t>Wsparcie inwestycyjne dla MŚP w 2023 r. na obszarze subregionu wałbrzyskiego objętego interwencją FST. </a:t>
            </a:r>
            <a:br>
              <a:rPr lang="pl-PL" b="0" dirty="0">
                <a:latin typeface="+mn-lt"/>
              </a:rPr>
            </a:br>
            <a:br>
              <a:rPr lang="pl-PL" b="0" dirty="0">
                <a:latin typeface="+mn-lt"/>
              </a:rPr>
            </a:br>
            <a:r>
              <a:rPr lang="pl-PL" b="0" dirty="0">
                <a:latin typeface="+mn-lt"/>
              </a:rPr>
              <a:t>Nabór nr FEDS.09.04-IP.01-013/23</a:t>
            </a:r>
            <a:br>
              <a:rPr lang="pl-PL" b="0" dirty="0">
                <a:latin typeface="+mn-lt"/>
              </a:rPr>
            </a:br>
            <a:br>
              <a:rPr lang="pl-PL" b="0" dirty="0">
                <a:latin typeface="+mn-lt"/>
              </a:rPr>
            </a:br>
            <a:r>
              <a:rPr lang="pl-PL" b="0" dirty="0">
                <a:latin typeface="+mn-lt"/>
              </a:rPr>
              <a:t>PROCEDURA NABORU ORAZ OCENY PROJEKTU </a:t>
            </a:r>
            <a:br>
              <a:rPr lang="pl-PL" b="1" i="0" dirty="0">
                <a:solidFill>
                  <a:srgbClr val="000000"/>
                </a:solidFill>
                <a:effectLst/>
                <a:latin typeface="+mn-lt"/>
              </a:rPr>
            </a:br>
            <a:br>
              <a:rPr lang="pl-PL" b="0" i="0" dirty="0">
                <a:solidFill>
                  <a:srgbClr val="000000"/>
                </a:solidFill>
                <a:effectLst/>
                <a:latin typeface="Ubuntu" panose="020B0604020202020204" pitchFamily="34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9" y="389825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Kryteria wyboru projektów </a:t>
            </a: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78B503C5-EC90-038A-2F2E-4ECF4F7FB29E}"/>
              </a:ext>
            </a:extLst>
          </p:cNvPr>
          <p:cNvSpPr txBox="1">
            <a:spLocks/>
          </p:cNvSpPr>
          <p:nvPr/>
        </p:nvSpPr>
        <p:spPr>
          <a:xfrm>
            <a:off x="536170" y="1379103"/>
            <a:ext cx="5033160" cy="731708"/>
          </a:xfrm>
          <a:prstGeom prst="bevel">
            <a:avLst/>
          </a:prstGeom>
          <a:solidFill>
            <a:srgbClr val="FFCCFF"/>
          </a:solidFill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 fontScale="77500" lnSpcReduction="20000"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Kryteria formalne i merytoryczne ogólne </a:t>
            </a:r>
          </a:p>
        </p:txBody>
      </p:sp>
      <p:sp>
        <p:nvSpPr>
          <p:cNvPr id="8" name="Tytuł 6">
            <a:extLst>
              <a:ext uri="{FF2B5EF4-FFF2-40B4-BE49-F238E27FC236}">
                <a16:creationId xmlns:a16="http://schemas.microsoft.com/office/drawing/2014/main" id="{D4B89C8E-5BAD-489D-D627-C2F5DFC4BA46}"/>
              </a:ext>
            </a:extLst>
          </p:cNvPr>
          <p:cNvSpPr txBox="1">
            <a:spLocks/>
          </p:cNvSpPr>
          <p:nvPr/>
        </p:nvSpPr>
        <p:spPr>
          <a:xfrm>
            <a:off x="588584" y="3048129"/>
            <a:ext cx="7969218" cy="731708"/>
          </a:xfrm>
          <a:prstGeom prst="bevel">
            <a:avLst/>
          </a:prstGeom>
          <a:solidFill>
            <a:srgbClr val="FFCCFF"/>
          </a:solidFill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 fontScale="77500" lnSpcReduction="20000"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Kryteria specyficzne formalne i merytoryczne dla działania 9.4  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9270B5A4-75D4-0C67-FBF2-785B8312A3DC}"/>
              </a:ext>
            </a:extLst>
          </p:cNvPr>
          <p:cNvSpPr txBox="1"/>
          <p:nvPr/>
        </p:nvSpPr>
        <p:spPr>
          <a:xfrm>
            <a:off x="536170" y="2243930"/>
            <a:ext cx="8537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hlinkClick r:id="rId5"/>
              </a:rPr>
              <a:t>https://rpo.dolnyslask.pl/wp-content/uploads/2023/04/za%C5%82-do-Uchwa%C5%82y-KM-8-Kryteria-formalne-i-merytoryczne-og%C3%B3lne.pdf</a:t>
            </a:r>
            <a:endParaRPr lang="pl-PL" dirty="0"/>
          </a:p>
          <a:p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5C95CD12-2682-87E0-9DD6-BDE192C5FA89}"/>
              </a:ext>
            </a:extLst>
          </p:cNvPr>
          <p:cNvSpPr txBox="1"/>
          <p:nvPr/>
        </p:nvSpPr>
        <p:spPr>
          <a:xfrm>
            <a:off x="588584" y="3999442"/>
            <a:ext cx="8537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hlinkClick r:id="rId6"/>
              </a:rPr>
              <a:t>https://rpo.dolnyslask.pl/wp-content/uploads/2023/05/za%C5%82.-do-Uchwa%C5%82y-KM-15-Kryteria-dz.-9.4-Inwestycje-M%C5%9AP-FST.pdf</a:t>
            </a:r>
            <a:endParaRPr lang="pl-PL" dirty="0"/>
          </a:p>
          <a:p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CA6A0B8B-0D36-39E1-563C-04B301D8E401}"/>
              </a:ext>
            </a:extLst>
          </p:cNvPr>
          <p:cNvSpPr txBox="1"/>
          <p:nvPr/>
        </p:nvSpPr>
        <p:spPr>
          <a:xfrm>
            <a:off x="588584" y="4885300"/>
            <a:ext cx="91177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Tylko wniosek, który spełnił wszystkie kryteria obligatoryjne (ogóle i specyficzne) może otrzymać dofinansowanie.</a:t>
            </a:r>
          </a:p>
          <a:p>
            <a:endParaRPr lang="pl-PL" dirty="0"/>
          </a:p>
          <a:p>
            <a:r>
              <a:rPr lang="pl-PL" b="1" dirty="0">
                <a:solidFill>
                  <a:srgbClr val="000000"/>
                </a:solidFill>
                <a:latin typeface="Calibri" panose="020F0502020204030204" pitchFamily="34" charset="0"/>
              </a:rPr>
              <a:t>K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ryteria premiujące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są kryteriami punktowymi, a ich celem jest premiowanie określonych cech projektu z punktu widzenia programu. Niespełnienie kryterium nie eliminuje projektu z możliwości otrzymania dofinansowania, ale liczba zebranych punktów decyduje o pozycji na liście rankingowej. W przypadku uzyskania takiej samej punktacji, o pozycji na liście rankingowej decydują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kryteria rozstrzygające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wskazane spośród kryteriów punktowych.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3833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Wskaźniki produktu i rezultatu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517669" y="1583763"/>
            <a:ext cx="94367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ramach wniosku o dofinansowanie projektu wnioskodawca określa wskaźniki służące pomiarowi celów założonych w projekcie. Wskaźniki w ramach projektu należy określić mając w szczególności na uwadze zapisy niniejszego Regulaminu.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Wnioskodawca zobowiązany jest do wyboru i określenia wartości docelowej (bazowej – w przypadku wskaźników rezultatu) we wniosku o dofinansowanie adekwatnych do zakresu projektu wskaźników produktu i rezultatu. </a:t>
            </a:r>
          </a:p>
          <a:p>
            <a:pPr algn="ctr"/>
            <a:endParaRPr 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1" i="0" u="none" strike="noStrike" baseline="0" dirty="0">
                <a:solidFill>
                  <a:srgbClr val="C00000"/>
                </a:solidFill>
                <a:latin typeface="Calibri" panose="020F0502020204030204" pitchFamily="34" charset="0"/>
              </a:rPr>
              <a:t>Zestawienie wskaźników dla niniejszego naboru stanowi Załącznik nr 2 do Regulaminu Lista wskaźników na poziomie naboru dla Działania 9.4 A Inwestycje MŚP.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Zasady realizacji wskaźników na etapie wdrażania projektu oraz w okresie trwałości projektu regulują zapisy umowy o dofinansowanie projektu.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Nieosiągnięcie lub niezachowanie wskaźników produktu i/lub rezultatu zgodnie z umową o dofinansowanie może oznaczać nieprawidłowość oraz skutkować uznaniem wydatków za niekwalifikowalne bądź nałożeniem korekty finansowej ustalonej zgodnie z zasadami określonymi w umowie o dofinansowanie projektu. Może również skutkować rozwiązaniem umowy o dofinansowanie.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2011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Wniosek o dofinansowanie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517669" y="1583763"/>
            <a:ext cx="943675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Formularz wniosku o dofinansowanie projektu będzie udostępniony najpóźniej w dniu rozpoczęcia naboru w CST2021 – aplikacji WOD2021, pod adresem: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https://wod.cst2021.gov.pl/ </a:t>
            </a:r>
          </a:p>
          <a:p>
            <a:pPr algn="ctr"/>
            <a:endParaRPr lang="pl-PL" sz="2000" b="0" i="0" u="none" strike="noStrike" baseline="0" dirty="0">
              <a:solidFill>
                <a:srgbClr val="0462C1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Wzory załączników do wniosku o dofinansowanie realizacji projektu zamieszczone są na stronie internetowej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https://rpo.dolnyslask.pl/o-projekcie/feds-2021-2027/nabory-wnioskow/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 naborem. </a:t>
            </a:r>
          </a:p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Wypełnienie formularza wniosku o dofinansowanie projektu i uzupełnienie go o załączniki będzie możliwe po zalogowaniu się do aplikacji WOD2021. </a:t>
            </a:r>
          </a:p>
          <a:p>
            <a:pPr algn="ctr"/>
            <a:endParaRPr lang="pl-P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Wniosek o dofinansowanie projektu wraz z załącznikami powinien zostać złożony wyłącznie w formie w elektronicznej poprzez przesłanie go do ION w aplikacji WOD2021 w terminie: </a:t>
            </a:r>
          </a:p>
          <a:p>
            <a:pPr algn="ctr"/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od dnia 5 lipca 2023 r. do dnia 4 sierpnia 2023 r. </a:t>
            </a:r>
          </a:p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7192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Wniosek o dofinansowanie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517669" y="1583763"/>
            <a:ext cx="943675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Wypełniając wniosek o dofinansowanie, należy stosować aktualną „Instrukcję wypełniania wniosku o dofinansowanie w ramach programu „Fundusze Europejskie dla Dolnego Śląska 2021-2027” (FEDS 2021-2027) w zakresie naborów ogłaszanych przez DIP”, która zamieszczona jest na stronie internetowej FEDS 2021-2027: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https://rpo.dolnyslask.pl/o-projekcie/feds-2021-2027/nabory-wnioskow/ 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 naborem. </a:t>
            </a:r>
          </a:p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Ponadto przydatne informacje/wskazówki dot. technicznej obsługi aplikacji WOD2021 znajdują się na stronie internetowej: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https://instrukcje.cst2021.gov.pl/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</a:p>
          <a:p>
            <a:pPr algn="ctr"/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Zgłoszenia w przypadku problemów technicznych z funkcjonowaniem aplikacji WOD2021 proszę przesyłać na adres e-mail: </a:t>
            </a:r>
            <a:r>
              <a:rPr lang="pl-PL" sz="2000" b="0" i="0" u="none" strike="noStrike" baseline="0" dirty="0">
                <a:solidFill>
                  <a:srgbClr val="0462C1"/>
                </a:solidFill>
                <a:latin typeface="Calibri" panose="020F0502020204030204" pitchFamily="34" charset="0"/>
              </a:rPr>
              <a:t>ami.feds@dip.dolnyslask.pl </a:t>
            </a:r>
            <a:endParaRPr lang="pl-PL" sz="20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8605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Wniosek o dofinansowanie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257952" y="1566787"/>
            <a:ext cx="984048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Wszelkie oświadczenia/deklaracje/informacje przedstawiane przez wnioskodawcę/partnera jako załączniki do wniosku o dofinansowanie muszą być podpisane 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podpisem kwalifikowanym lub zaufanym podpisem elektronicznym </a:t>
            </a:r>
            <a:r>
              <a:rPr lang="pl-PL" sz="20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przez osobę uprawnioną do reprezentowania wnioskodawcy/partnera.</a:t>
            </a:r>
          </a:p>
          <a:p>
            <a:pPr algn="ctr"/>
            <a:endParaRPr lang="pl-PL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Pozostałe załączniki muszą być przedstawione w formie elektronicznej (przez którą należy rozumieć również skan dokumentu) oraz podpisane 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podpisem kwalifikowanym lub zaufanym podpisem elektronicznym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przez osobę uprawnioną do reprezentowania wnioskodawcy /partnera. </a:t>
            </a:r>
          </a:p>
          <a:p>
            <a:pPr algn="ctr"/>
            <a:endParaRPr lang="pl-P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sz="20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Załącznik nr 3 do Regulaminu – </a:t>
            </a:r>
            <a:r>
              <a:rPr lang="pl-PL" sz="2000" dirty="0">
                <a:solidFill>
                  <a:srgbClr val="C00000"/>
                </a:solidFill>
                <a:latin typeface="Calibri" panose="020F0502020204030204" pitchFamily="34" charset="0"/>
              </a:rPr>
              <a:t>Wykaz załączników do wniosku o dofinansowanie  !!!</a:t>
            </a:r>
          </a:p>
          <a:p>
            <a:pPr algn="ctr"/>
            <a:endParaRPr lang="pl-PL" sz="200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2000" dirty="0">
                <a:solidFill>
                  <a:srgbClr val="C00000"/>
                </a:solidFill>
                <a:latin typeface="Calibri" panose="020F0502020204030204" pitchFamily="34" charset="0"/>
              </a:rPr>
              <a:t>Należy pamiętać o analizie finansowej w postaci arkuszy kalkulacyjnych w formacie </a:t>
            </a:r>
            <a:r>
              <a:rPr lang="pl-PL" sz="2000" dirty="0" err="1">
                <a:solidFill>
                  <a:srgbClr val="C00000"/>
                </a:solidFill>
                <a:latin typeface="Calibri" panose="020F0502020204030204" pitchFamily="34" charset="0"/>
              </a:rPr>
              <a:t>excel</a:t>
            </a:r>
            <a:r>
              <a:rPr lang="pl-PL" sz="2000" dirty="0">
                <a:solidFill>
                  <a:srgbClr val="C00000"/>
                </a:solidFill>
                <a:latin typeface="Calibri" panose="020F0502020204030204" pitchFamily="34" charset="0"/>
              </a:rPr>
              <a:t> z aktywnymi formułami zgodnie ze wzorami określonymi przez DIP. 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8588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Procedura oceny projektów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257952" y="1566787"/>
            <a:ext cx="984048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l-PL" dirty="0"/>
          </a:p>
          <a:p>
            <a:pPr algn="ctr"/>
            <a:endParaRPr lang="pl-PL" dirty="0"/>
          </a:p>
          <a:p>
            <a:pPr algn="ctr"/>
            <a:r>
              <a:rPr lang="pl-PL" dirty="0"/>
              <a:t>Oceny dokonuje </a:t>
            </a:r>
            <a:r>
              <a:rPr lang="pl-PL" b="1" dirty="0">
                <a:solidFill>
                  <a:srgbClr val="FF0000"/>
                </a:solidFill>
              </a:rPr>
              <a:t>Komisja Oceny Projektów</a:t>
            </a:r>
            <a:r>
              <a:rPr lang="pl-PL" dirty="0"/>
              <a:t>, zgodnie z „Regulaminem Pracy Komisji Oceny Projektów obowiązujący dla części Funduszu Europejskiego dla Dolnego Śląska 2021-2027 (współfinansowanego z Europejskiego Funduszu Rozwoju Regionalnego – działanie FEDS 01.02; 01.04; 02.02; 02.04) oraz Funduszu na rzecz Sprawiedliwej Transformacji – działanie FEDS 09.02; 09.04; 09.05, 9.6) wdrażanej przez Dolnośląską Instytucję Pośredniczącą” znajdującym się na stronie naboru. </a:t>
            </a:r>
          </a:p>
          <a:p>
            <a:pPr algn="ctr"/>
            <a:endParaRPr lang="pl-PL" dirty="0"/>
          </a:p>
          <a:p>
            <a:pPr algn="ctr"/>
            <a:endParaRPr lang="pl-PL" b="1" dirty="0">
              <a:solidFill>
                <a:srgbClr val="00B050"/>
              </a:solidFill>
            </a:endParaRPr>
          </a:p>
          <a:p>
            <a:pPr algn="ctr"/>
            <a:r>
              <a:rPr lang="pl-PL" sz="2400" b="1" dirty="0">
                <a:solidFill>
                  <a:srgbClr val="00B050"/>
                </a:solidFill>
              </a:rPr>
              <a:t>ETAPY OCENY PROJEKTÓW: </a:t>
            </a:r>
          </a:p>
          <a:p>
            <a:pPr algn="ctr"/>
            <a:endParaRPr lang="pl-PL" b="1" dirty="0">
              <a:solidFill>
                <a:srgbClr val="00B050"/>
              </a:solidFill>
            </a:endParaRPr>
          </a:p>
          <a:p>
            <a:pPr marL="400050" indent="-400050" algn="ctr">
              <a:buFont typeface="+mj-lt"/>
              <a:buAutoNum type="romanUcPeriod"/>
            </a:pPr>
            <a:r>
              <a:rPr lang="pl-PL" b="1" dirty="0">
                <a:solidFill>
                  <a:srgbClr val="00B050"/>
                </a:solidFill>
              </a:rPr>
              <a:t> OCENA FORMALNA KRYTERIÓW BEZ MOŻLIWOŚCI POPRAWY (do 30 dni)</a:t>
            </a:r>
          </a:p>
          <a:p>
            <a:pPr marL="400050" indent="-400050" algn="ctr">
              <a:buFont typeface="+mj-lt"/>
              <a:buAutoNum type="romanUcPeriod"/>
            </a:pPr>
            <a:endParaRPr lang="pl-PL" b="1" dirty="0">
              <a:solidFill>
                <a:srgbClr val="00B050"/>
              </a:solidFill>
            </a:endParaRPr>
          </a:p>
          <a:p>
            <a:pPr marL="400050" indent="-400050" algn="ctr">
              <a:buFont typeface="+mj-lt"/>
              <a:buAutoNum type="romanUcPeriod"/>
            </a:pPr>
            <a:r>
              <a:rPr lang="pl-PL" b="1" dirty="0">
                <a:solidFill>
                  <a:srgbClr val="00B050"/>
                </a:solidFill>
              </a:rPr>
              <a:t>OCENA FORMALNA KRYTERIÓW Z MOŻLIWOŚCIĄ POPRAWY (do 60 dni)</a:t>
            </a:r>
          </a:p>
          <a:p>
            <a:pPr marL="400050" indent="-400050" algn="ctr">
              <a:buFont typeface="+mj-lt"/>
              <a:buAutoNum type="romanUcPeriod"/>
            </a:pPr>
            <a:endParaRPr lang="pl-PL" b="1" dirty="0">
              <a:solidFill>
                <a:srgbClr val="00B050"/>
              </a:solidFill>
            </a:endParaRPr>
          </a:p>
          <a:p>
            <a:pPr marL="400050" indent="-400050" algn="ctr">
              <a:buFont typeface="+mj-lt"/>
              <a:buAutoNum type="romanUcPeriod"/>
            </a:pPr>
            <a:r>
              <a:rPr lang="pl-PL" b="1" dirty="0">
                <a:solidFill>
                  <a:srgbClr val="00B050"/>
                </a:solidFill>
              </a:rPr>
              <a:t>OCENA MERYTORYCZNA (do 60 dni)</a:t>
            </a:r>
          </a:p>
          <a:p>
            <a:pPr algn="ctr"/>
            <a:endParaRPr lang="pl-PL" dirty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4903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51132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Procedura oceny projektów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257952" y="1566787"/>
            <a:ext cx="984048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Każdy etap oceny dokonywany jest zgodnie z zasadą „dwóch par oczu”. 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Po każdym etapie oceny ION zamieszcza na stronie internetowej: https://rpo.dolnyslask.pl/o-projekcie/feds-2021-2027/ oraz na portalu (w zakładce dotyczącej niniejszego naboru) listę projektów zakwalifikowanych do kolejnego etapu albo (odpowiednio) listę projektów wybranych do dofinansowania. </a:t>
            </a:r>
          </a:p>
          <a:p>
            <a:pPr algn="ctr"/>
            <a:endParaRPr lang="pl-PL" dirty="0"/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Jedynie na II etapie oceny formalnej wnioskodawca ma możliwość jednokrotnej poprawy/uzupełnienia wniosku o dofinansowanie zgodnie z wezwaniem ION (w przypadku kryteriów, w których istnieje możliwość dokonania korekty)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terminie 7 dni roboczych od dnia wysłania pisma wnioskodawcy </a:t>
            </a:r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(na wniosek wnioskodawcy termin można wydłużyć w sytuacji, gdy nie ma to negatywnego wpływu na zasadę równego traktowania wnioskodawców i przebieg naboru). </a:t>
            </a:r>
          </a:p>
          <a:p>
            <a:pPr algn="ctr"/>
            <a:r>
              <a:rPr lang="pl-PL" b="0" dirty="0">
                <a:solidFill>
                  <a:srgbClr val="000000"/>
                </a:solidFill>
                <a:latin typeface="Calibri" panose="020F0502020204030204" pitchFamily="34" charset="0"/>
              </a:rPr>
              <a:t>Uzupełnieniu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i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poprawie mogą podlegać jedynie elementy wniosku o dofinansowanie i/lub załączników wskazane w piśmie z uwagami DIP. Wnioskodawca wyjątkowo może poprawić również inne elementy wniosku, gdy sam zauważy błędy/braki i/lub poprawa części danych w ramach kryterium będzie miała wpływ na inne elementy wniosku. W takim przypadku wnioskodawca musi obligatoryjnie wskazać w piśmie przewodnim do poprawionego wniosku, że dokonał dodatkowej poprawy oraz ją opisać i uzasadnić. Dodatkowa poprawa, która skutkowałyby niespełnieniem kryteriów, będzie w konsekwencji prowadzić do negatywnej oceny projektu. </a:t>
            </a:r>
          </a:p>
          <a:p>
            <a:pPr algn="ctr"/>
            <a:endParaRPr lang="pl-PL" dirty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5568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9" y="161446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Komunikacja z wnioskodawcą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120003" y="918075"/>
            <a:ext cx="10394597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8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Przed złożeniem wniosku </a:t>
            </a:r>
            <a:r>
              <a:rPr lang="pl-PL" u="sng" dirty="0">
                <a:solidFill>
                  <a:srgbClr val="000000"/>
                </a:solidFill>
                <a:latin typeface="Calibri" panose="020F0502020204030204" pitchFamily="34" charset="0"/>
              </a:rPr>
              <a:t>o dofinansowanie: </a:t>
            </a:r>
          </a:p>
          <a:p>
            <a:pPr algn="ctr"/>
            <a:endParaRPr lang="pl-PL" sz="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ION udziela odpowiedzi na zapytania w kwestiach dotyczących naboru zadane poprzez następujący adres mailowy: </a:t>
            </a:r>
          </a:p>
          <a:p>
            <a:pPr algn="ctr"/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info.dip@dip.dolnyslask.pl </a:t>
            </a:r>
          </a:p>
          <a:p>
            <a:pPr algn="ctr"/>
            <a:endParaRPr lang="pl-PL" sz="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sng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Etap oceny:</a:t>
            </a:r>
          </a:p>
          <a:p>
            <a:pPr algn="ctr"/>
            <a:endParaRPr lang="pl-PL" sz="800" b="0" i="0" u="sng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Komunikacja między wnioskodawcą a ION na etapie oceny projektu będzie odbywała się elektronicznie – poprzez skrytki na Elektronicznej Platformie Usług Administracji Publicznej (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ePUAP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 oraz pomocniczo za pośrednictwem aplikacji WOD2021. </a:t>
            </a:r>
          </a:p>
          <a:p>
            <a:pPr algn="ctr"/>
            <a:r>
              <a:rPr lang="pl-PL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W związku z powyższym wnioskodawca zobligowany jest do posiadania elektronicznej skrytki na platformie </a:t>
            </a:r>
            <a:r>
              <a:rPr lang="pl-PL" sz="1800" b="0" i="0" u="none" strike="noStrike" baseline="0" dirty="0" err="1">
                <a:solidFill>
                  <a:srgbClr val="FF0000"/>
                </a:solidFill>
                <a:latin typeface="Calibri" panose="020F0502020204030204" pitchFamily="34" charset="0"/>
              </a:rPr>
              <a:t>ePUAP</a:t>
            </a:r>
            <a:r>
              <a:rPr lang="pl-PL" sz="18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. Adres posiadanej skrytki należy wskazać w treści wniosku o dofinansowanie, w dedykowanym temu polu. Wnioskodawca ponosi pełną odpowiedzialność za poprawność oraz aktualność przedstawionych we wniosku o dofinansowanie danych teleadresowych.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Wszelką korespondencję kierowaną na etapie oceny do ION Wnioskodawca przesyła na adres elektronicznej skrytki podawczej DIP :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/DIP/</a:t>
            </a:r>
            <a:r>
              <a:rPr lang="pl-PL" sz="1800" b="1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SkrytkaESP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ramach korespondencji kierowanej do ION należy wpisać w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ePUAP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w tytule pisma ogólnego do podmiotu publicznego zwrot o treści: </a:t>
            </a: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„FEDS FST 013/23” oraz podać numer wniosku (o ile numer jest znany). </a:t>
            </a: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Pisma kierowane do ION powinny być podpisane podpisem kwalifikowanym lub zaufanym podpisem elektronicznym przez osobę uprawnioną do reprezentowania wnioskodawcy. </a:t>
            </a: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UWAGA! nie należy przesyłać skanów pism w formie papierowej, opatrzonych odręcznym podpisem. </a:t>
            </a:r>
            <a:endParaRPr lang="pl-PL" dirty="0"/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3892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08" y="521876"/>
            <a:ext cx="5832649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 fontScale="92500"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Specyficzne wydatki niekwalifikowane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400635" y="1567005"/>
            <a:ext cx="9890541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W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ydatki niekwalifikowalne w naborze FEDS.9.4.A określone zostały w </a:t>
            </a:r>
            <a:r>
              <a:rPr lang="pl-PL" sz="2000" dirty="0"/>
              <a:t>Załączniku nr 1 do Regulaminu – Kwalifikowalność projektu i wydatków finansowanych w ramach naboru 9.4 A z FEDS 2021-2027, w tym m. in. specyficzne wydatki niekwalifikowane:</a:t>
            </a:r>
          </a:p>
          <a:p>
            <a:pPr algn="ctr"/>
            <a:endParaRPr lang="pl-PL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FF0000"/>
                </a:solidFill>
              </a:rPr>
              <a:t>zakup </a:t>
            </a:r>
            <a:r>
              <a:rPr lang="pl-PL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/wydatki dot. pojazdów samochodowych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rozumieniu przepisów Prawa o ruchu drogowym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 wkład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niepieniężny stanowiący część wkładu własnego w postaci innej niż grunty (z uwzględnieniem limitów dla gruntu 10% łącznych wydatków kwalifikowalnych projektu oraz 15% w przypadku terenów opuszczonych oraz poprzemysłowych gdzie znajdują się budynki) oraz nieruchomości zabudowanej (z zastrzeżeniem wymogów określonych dla „efektu zachęty” zgodnie z art. 6 GBER);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wydatki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 zakup gruntów przekraczające 10 % łącznych wydatków kwalifikowalnych projektu; w przypadku terenów opuszczonych oraz poprzemysłowych, na których znajdują się budynki, limit ten zostaje podniesiony do 15 %;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FF0000"/>
                </a:solidFill>
                <a:latin typeface="Calibri" panose="020F0502020204030204" pitchFamily="34" charset="0"/>
              </a:rPr>
              <a:t>wydatki </a:t>
            </a:r>
            <a:r>
              <a:rPr lang="pl-PL" sz="2000" b="0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związane z bieżącymi naprawami maszyn/parku maszynowego;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1800" b="0" i="0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  <a:p>
            <a:pPr algn="ctr"/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8250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400635" y="1567005"/>
            <a:ext cx="989054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wydatki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poniesione na budowę, przebudowę, rozbudowę, modernizację lub nabycie nieruchomości w celu prowadzenia działalności związanej z wynajmem (nie dotyczy usług hotelarskich w rozumieniu art. 35, 38 i 39 ustawy o usługach o usługach hotelarskich oraz usługach pilotów wycieczek i przewodników turystycznych);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szacunkowe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koszty płacy wynikające z utworzenia miejsc pracy w następstwie inwestycji początkowej;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po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łączenie kosztów wchodzących w zakres art. 14 GBER ust. 4 lit. a i b. 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2000" dirty="0">
                <a:solidFill>
                  <a:srgbClr val="000000"/>
                </a:solidFill>
                <a:latin typeface="Calibri" panose="020F0502020204030204" pitchFamily="34" charset="0"/>
              </a:rPr>
              <a:t>ws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parcie wykluczone odpowiednimi zapisami prawa i pomocy publicznej, w szczególności zawartych w pkt. 3 Typy projektów podlegających dofinansowaniu niniejszego Regulaminu  (wykluczony sektor transportu i związana z nim infrastruktura oraz sektor wytwarzania i dystrybucji energii oraz związana z nim infrastruktura – wyjątek to wytwarzanie energii na potrzeby własne p-</a:t>
            </a:r>
            <a:r>
              <a:rPr lang="pl-PL" sz="20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stwa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przy spełnieniu warunków określonych w Regulaminie, str. 12). </a:t>
            </a:r>
          </a:p>
          <a:p>
            <a:pPr algn="ctr"/>
            <a:endParaRPr lang="pl-PL" dirty="0"/>
          </a:p>
          <a:p>
            <a:pPr algn="ctr"/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endParaRPr lang="pl-PL" dirty="0"/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C904A784-FFFE-5212-6CEA-4A811EB60807}"/>
              </a:ext>
            </a:extLst>
          </p:cNvPr>
          <p:cNvSpPr txBox="1">
            <a:spLocks/>
          </p:cNvSpPr>
          <p:nvPr/>
        </p:nvSpPr>
        <p:spPr>
          <a:xfrm>
            <a:off x="2321569" y="511905"/>
            <a:ext cx="6192689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Specyficzne wydatki niekwalifikowane </a:t>
            </a:r>
          </a:p>
        </p:txBody>
      </p:sp>
    </p:spTree>
    <p:extLst>
      <p:ext uri="{BB962C8B-B14F-4D97-AF65-F5344CB8AC3E}">
        <p14:creationId xmlns:p14="http://schemas.microsoft.com/office/powerpoint/2010/main" val="136706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619597"/>
            <a:ext cx="8640382" cy="4680002"/>
          </a:xfrm>
        </p:spPr>
        <p:txBody>
          <a:bodyPr/>
          <a:lstStyle/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Instytucją Organizującą Nabór (ION) nr FEDS.09.04-IP.01-013/23  jest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Dolnośląska Instytucja Pośredniczącej (DIP)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pełniąca funkcję Instytucji Pośredniczącej FEDS 2021-2027 </a:t>
            </a:r>
          </a:p>
          <a:p>
            <a:pPr>
              <a:spcBef>
                <a:spcPts val="600"/>
              </a:spcBef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Celu szczegółowego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FST.CP6.I - Umożliwienie regionom i ludności łagodzenia wpływających na społeczeństwo, zatrudnienie, gospodarkę i środowisko skutków transformacji w kierunku osiągnięcia celów Unii na rok 2030 w dziedzinie energii i klimatu oraz w kierunku neutralnej dla klimatu gospodarki Unii do roku 2050 w oparciu o porozumienie paryskie,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Priorytet: 9 Fundusze Europejskie na rzecz transformacji obszarów górniczych na Dolnym Śląsku, Działanie 9.4 Transformacja gospodarcza: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     Typ projektu: 9.4 A Inwestycje MSP </a:t>
            </a:r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Nabór nr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FEDS.09.04-IP.01-013/23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przeprowadzony w sposób konkurencyjny jest skierowany do wnioskodawców planujących realizację projektu </a:t>
            </a:r>
            <a:r>
              <a:rPr lang="pl-PL" sz="1800" b="0" i="0" u="none" strike="noStrike" baseline="0" dirty="0">
                <a:solidFill>
                  <a:srgbClr val="C00000"/>
                </a:solidFill>
                <a:latin typeface="Calibri" panose="020F0502020204030204" pitchFamily="34" charset="0"/>
              </a:rPr>
              <a:t>na obszarze subregionu wałbrzyskiego objętym interwencją FST (powiaty: wałbrzyski,</a:t>
            </a:r>
            <a:r>
              <a:rPr lang="pl-PL" sz="1800" b="0" i="0" u="none" strike="noStrike" dirty="0">
                <a:solidFill>
                  <a:srgbClr val="C00000"/>
                </a:solidFill>
                <a:latin typeface="Calibri" panose="020F0502020204030204" pitchFamily="34" charset="0"/>
              </a:rPr>
              <a:t> Miasta Wa</a:t>
            </a:r>
            <a:r>
              <a:rPr lang="pl-PL" dirty="0">
                <a:solidFill>
                  <a:srgbClr val="C00000"/>
                </a:solidFill>
                <a:latin typeface="Calibri" panose="020F0502020204030204" pitchFamily="34" charset="0"/>
              </a:rPr>
              <a:t>łbrzych, świdnicki, dzierżoniowski, ząbkowicki i kłodzki)</a:t>
            </a:r>
            <a:endParaRPr lang="pl-PL" sz="1800" b="0" i="0" u="none" strike="noStrike" baseline="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14F49C5F-46C0-5046-A2BB-C83550F5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7714" y="467469"/>
            <a:ext cx="3168249" cy="647753"/>
          </a:xfrm>
          <a:prstGeom prst="bevel">
            <a:avLst/>
          </a:prstGeom>
          <a:ln>
            <a:noFill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l-PL" dirty="0"/>
              <a:t>Cel i zakres naboru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6E3BE63-AFA9-42D3-EA6C-FC69F37C7D37}"/>
              </a:ext>
            </a:extLst>
          </p:cNvPr>
          <p:cNvSpPr txBox="1"/>
          <p:nvPr/>
        </p:nvSpPr>
        <p:spPr>
          <a:xfrm>
            <a:off x="737394" y="6546398"/>
            <a:ext cx="943304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rgbClr val="FF0000"/>
                </a:solidFill>
              </a:rPr>
              <a:t>https://rpo.dolnyslask.pl/o-projekcie/feds-2021-2027/nabory-wnioskow/</a:t>
            </a:r>
          </a:p>
          <a:p>
            <a:endParaRPr lang="pl-PL" dirty="0"/>
          </a:p>
        </p:txBody>
      </p:sp>
      <p:sp>
        <p:nvSpPr>
          <p:cNvPr id="9" name="Strzałka: w lewo 8">
            <a:extLst>
              <a:ext uri="{FF2B5EF4-FFF2-40B4-BE49-F238E27FC236}">
                <a16:creationId xmlns:a16="http://schemas.microsoft.com/office/drawing/2014/main" id="{17BBBBB7-8A71-8E7A-36C3-1433F013998F}"/>
              </a:ext>
            </a:extLst>
          </p:cNvPr>
          <p:cNvSpPr/>
          <p:nvPr/>
        </p:nvSpPr>
        <p:spPr>
          <a:xfrm rot="19372251">
            <a:off x="9046533" y="6226121"/>
            <a:ext cx="792088" cy="3595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3458" y="268881"/>
            <a:ext cx="7632848" cy="4143041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Dolnośląska Instytucja Pośrednicząca 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ul. Eugeniusza Kwiatkowskiego 4 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 52-407 Wrocław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Filia w Świdnicy, Rynek 1, 58-100 Świdnica</a:t>
            </a:r>
            <a:b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2700" dirty="0"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www</a:t>
            </a:r>
            <a:r>
              <a:rPr lang="pl-PL" sz="2700" dirty="0">
                <a:solidFill>
                  <a:srgbClr val="000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700" dirty="0">
                <a:latin typeface="Arial" panose="020B0604020202020204" pitchFamily="34" charset="0"/>
                <a:cs typeface="Arial" panose="020B0604020202020204" pitchFamily="34" charset="0"/>
              </a:rPr>
              <a:t>dip.dolnyslask.pl</a:t>
            </a:r>
            <a:br>
              <a:rPr lang="pl-PL" sz="2700" dirty="0">
                <a:effectLst/>
                <a:hlinkClick r:id="rId2"/>
              </a:rPr>
            </a:b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931D479-C4F0-8409-1E2C-E8E5D4E579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27" y="6338702"/>
            <a:ext cx="8712967" cy="922152"/>
          </a:xfrm>
          <a:prstGeom prst="rect">
            <a:avLst/>
          </a:prstGeom>
        </p:spPr>
      </p:pic>
      <p:sp>
        <p:nvSpPr>
          <p:cNvPr id="3" name="Tytuł 5">
            <a:extLst>
              <a:ext uri="{FF2B5EF4-FFF2-40B4-BE49-F238E27FC236}">
                <a16:creationId xmlns:a16="http://schemas.microsoft.com/office/drawing/2014/main" id="{7CF2AEF9-B6EC-7553-3AF2-127111C8ABCC}"/>
              </a:ext>
            </a:extLst>
          </p:cNvPr>
          <p:cNvSpPr txBox="1">
            <a:spLocks/>
          </p:cNvSpPr>
          <p:nvPr/>
        </p:nvSpPr>
        <p:spPr>
          <a:xfrm>
            <a:off x="809402" y="2699717"/>
            <a:ext cx="5328592" cy="1656184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7500"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marL="0" marR="0" lvl="0" indent="0" algn="l" defTabSz="1007943" rtl="0" eaLnBrk="1" fontAlgn="auto" latinLnBrk="0" hangingPunct="1">
              <a:lnSpc>
                <a:spcPts val="3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5000" b="1" i="0" u="none" strike="noStrike" kern="1200" cap="none" spc="0" normalizeH="0" baseline="0" noProof="0" dirty="0">
              <a:ln>
                <a:noFill/>
              </a:ln>
              <a:solidFill>
                <a:srgbClr val="002073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86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619597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14F49C5F-46C0-5046-A2BB-C83550F5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546" y="323453"/>
            <a:ext cx="6048672" cy="647753"/>
          </a:xfrm>
          <a:prstGeom prst="bevel">
            <a:avLst/>
          </a:prstGeom>
          <a:ln>
            <a:noFill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pl-PL" dirty="0"/>
              <a:t>Cel i zakres naboru – 9.4 A Inwestycje MŚP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377354" y="1260076"/>
            <a:ext cx="9937104" cy="634334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Zgodnie z SZOP to wsparcie inwestycyjne dla MŚP (w tym w obszarze zrównoważonej turystyki) z sektora produkcyjnego i usługowego, przyczyniające się do rozbudowy (dywersyfikacji, unowocześnienia) przedsiębiorstwa oraz zwiększenia jego konkurencyjności- wsparcie ściśle powiązane z celami procesu transformacji subregionu. </a:t>
            </a:r>
            <a:r>
              <a:rPr lang="pl-PL" sz="1800" b="0" i="0" u="none" strike="noStrike" baseline="0" dirty="0">
                <a:solidFill>
                  <a:srgbClr val="CC0000"/>
                </a:solidFill>
                <a:latin typeface="Calibri" panose="020F0502020204030204" pitchFamily="34" charset="0"/>
              </a:rPr>
              <a:t>Preferowane będą projekty skutkujące powstaniem miejsc pracy (EPC).</a:t>
            </a:r>
            <a:endParaRPr lang="pl-PL" dirty="0">
              <a:solidFill>
                <a:srgbClr val="CC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O dofinansowanie w ramach naboru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mogą ubiegać się: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mikro, małe i średnie przedsiębiorstwa w rozumieniu art. 1 załącznika I do rozporządzenia GBER realizujące projekt na obszarze subregionu wałbrzyskiego posiadające wpis do CEIDG lub KRS </a:t>
            </a:r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inwestycji produkcyjnych dotyczących tzw. </a:t>
            </a: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nwestycji początkowej:</a:t>
            </a:r>
          </a:p>
          <a:p>
            <a:pPr marL="0" indent="0">
              <a:buNone/>
            </a:pP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a) inwestycję w rzeczowe aktywa trwałe lub wartości niematerialne i prawne związane z założeniem nowego zakładu, zwiększeniem zdolności produkcyjnej istniejącego zakładu, dywersyfikacją produkcji zakładu poprzez wprowadzenie produktów uprzednio nieprodukowanych w zakładzie lub zasadniczą zmianą dotyczącą procesu produkcyjnego istniejącego zakładu; lub </a:t>
            </a:r>
          </a:p>
          <a:p>
            <a:pPr marL="0" indent="0">
              <a:buNone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b) nabycie aktywów należących do zakładu, który został zamknięty lub zostałby zamknięty, gdyby zakup nie nastąpił, przy czym aktywa nabywane są przez inwestora niezwiązanego ze sprzedawcą i wyklucza się samo nabycie akcji lub udziałów przedsiębiorstwa; </a:t>
            </a:r>
            <a:r>
              <a:rPr lang="pl-PL" b="1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endParaRPr lang="pl-PL" sz="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„Inwestycje produkcyjne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należy rozumieć jako inwestycje w środki trwałe lub wartości niematerialne i prawne przedsiębiorstw w celu produkcji towarów i usług, przyczyniając się w ten sposób do akumulacji brutto i zatrudnienia.” </a:t>
            </a: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992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14F49C5F-46C0-5046-A2BB-C83550F5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5604" y="4170071"/>
            <a:ext cx="4824536" cy="647753"/>
          </a:xfrm>
          <a:prstGeom prst="bevel">
            <a:avLst/>
          </a:prstGeom>
          <a:ln>
            <a:noFill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dirty="0"/>
              <a:t>Zasady finansowania projektu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EC79F81-9D60-E624-CDF5-2EEE88BE904F}"/>
              </a:ext>
            </a:extLst>
          </p:cNvPr>
          <p:cNvSpPr txBox="1"/>
          <p:nvPr/>
        </p:nvSpPr>
        <p:spPr>
          <a:xfrm>
            <a:off x="1054320" y="5083273"/>
            <a:ext cx="907271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Minimalna wartość całkowita projektu wynosi – powyżej 200 000,00 EUR </a:t>
            </a:r>
            <a:r>
              <a:rPr lang="pl-PL" b="1" dirty="0">
                <a:solidFill>
                  <a:srgbClr val="FF0000"/>
                </a:solidFill>
              </a:rPr>
              <a:t>(tj. 918 000,00 PLN</a:t>
            </a:r>
            <a:r>
              <a:rPr lang="pl-PL" dirty="0"/>
              <a:t>)</a:t>
            </a:r>
          </a:p>
          <a:p>
            <a:endParaRPr lang="pl-PL" sz="800" dirty="0"/>
          </a:p>
          <a:p>
            <a:r>
              <a:rPr lang="pl-PL" dirty="0"/>
              <a:t>Maksymalna wartość wydatków kwalifikowalnych projektu wynosi – 40 000 000,00 PLN </a:t>
            </a:r>
          </a:p>
          <a:p>
            <a:endParaRPr lang="pl-PL" dirty="0"/>
          </a:p>
          <a:p>
            <a:r>
              <a:rPr lang="pl-PL" dirty="0"/>
              <a:t>Okres realizacji projektu: </a:t>
            </a:r>
          </a:p>
          <a:p>
            <a:endParaRPr lang="pl-PL" sz="800" dirty="0"/>
          </a:p>
          <a:p>
            <a:r>
              <a:rPr lang="pl-PL" dirty="0"/>
              <a:t>Najpóźniejszy dopuszczalny termin zakończenia realizacji projektu to 31 października 2025 r. </a:t>
            </a:r>
          </a:p>
          <a:p>
            <a:endParaRPr lang="pl-PL" dirty="0"/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905034" y="472397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Termin składania wniosków 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43DE25F-CF53-E9BA-CE3D-2D63819382B4}"/>
              </a:ext>
            </a:extLst>
          </p:cNvPr>
          <p:cNvSpPr txBox="1"/>
          <p:nvPr/>
        </p:nvSpPr>
        <p:spPr>
          <a:xfrm>
            <a:off x="1025715" y="1280965"/>
            <a:ext cx="86403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od  5 lipca 2023 r. do 4 sierpnia 2023 r. </a:t>
            </a:r>
          </a:p>
          <a:p>
            <a:pPr algn="ctr"/>
            <a:endParaRPr lang="pl-PL" sz="2800" b="1" i="0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dirty="0"/>
              <a:t>Rozpoczęcie prac (rzeczowej realizacji projektu) może nastąpić najwcześniej po złożeniu wniosku o dofinansowanie. Reguła ta nie dotyczy prac przygotowawczych, które mogą rozpocząć się od 1 stycznia 2021 r. 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Należy mieć na uwadze, iż Wnioskodawca rozpoczynając projekt wcześniej niż po podpisaniu umowy o dofinansowanie czyni to na własne ryzyko.</a:t>
            </a:r>
          </a:p>
          <a:p>
            <a:pPr algn="ctr"/>
            <a:endParaRPr lang="pl-PL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47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905034" y="472397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 fontScale="77500" lnSpcReduction="20000"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Maksymalny poziom dofinansowania</a:t>
            </a: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451687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54647AB-6268-8D32-4F80-17FC44B8FF56}"/>
              </a:ext>
            </a:extLst>
          </p:cNvPr>
          <p:cNvSpPr txBox="1"/>
          <p:nvPr/>
        </p:nvSpPr>
        <p:spPr>
          <a:xfrm>
            <a:off x="254605" y="971525"/>
            <a:ext cx="890772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A.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wydatków objętych rozporządzeniem Ministra Funduszy i Polityki Regionalnej z dnia 26 stycznia 2023 r. w sprawie udzielania regionalnej pomocy inwestycyjnej ze środków Funduszu na rzecz Sprawiedliwej Transformacji w ramach regionalnych programów na lata 2021-2027 wynosi: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a.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mikro i małych przedsiębiorców – do 45%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wydatków kwalifikujących się do objęcia wsparciem;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b.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średnich przedsiębiorców – do 35%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wydatków kwalifikujących się do objęcia wsparciem;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B.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wydatków na prace przygotowawcze objętych rozporządzeniem Ministra Funduszy i Polityki Regionalnej z dnia 29 września 2022 r. w sprawie udzielania pomocy de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minimis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w ramach regionalnych programów na lata 2021–2027 intensywność pomocy jest tożsama z intensywnością pomocy publicznej określoną wyżej,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C.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dla kosztów pośrednich (objętych ryczałtem) objętych rozporządzeniem Ministra Funduszy i Polityki Regionalnej z dnia 29 września 2022 r. w sprawie udzielania pomocy de </a:t>
            </a:r>
            <a:r>
              <a:rPr lang="pl-PL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minimis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w ramach regionalnych programów na lata 2021–2027 intensywność pomocy jest tożsama z intensywnością pomocy publicznej określoną wyżej</a:t>
            </a:r>
          </a:p>
          <a:p>
            <a:endParaRPr 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W przypadku gdy wnioskodawca/ partner ma wykorzystany limit otrzymanej pomocy de </a:t>
            </a:r>
            <a:r>
              <a:rPr lang="pl-PL" sz="1800" b="0" i="0" u="none" strike="noStrike" baseline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minimis</a:t>
            </a:r>
            <a:r>
              <a:rPr lang="pl-PL" sz="1800" b="0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rPr>
              <a:t> koszty pośrednie i prace przygotowawcze są niekwalifikowane</a:t>
            </a:r>
            <a:endParaRPr lang="pl-PL" dirty="0"/>
          </a:p>
        </p:txBody>
      </p:sp>
      <p:sp>
        <p:nvSpPr>
          <p:cNvPr id="13" name="Nawias klamrowy otwierający 12">
            <a:extLst>
              <a:ext uri="{FF2B5EF4-FFF2-40B4-BE49-F238E27FC236}">
                <a16:creationId xmlns:a16="http://schemas.microsoft.com/office/drawing/2014/main" id="{33E9AF50-E504-C337-DD84-8C747A493175}"/>
              </a:ext>
            </a:extLst>
          </p:cNvPr>
          <p:cNvSpPr/>
          <p:nvPr/>
        </p:nvSpPr>
        <p:spPr>
          <a:xfrm rot="10800000">
            <a:off x="9484295" y="4014482"/>
            <a:ext cx="547171" cy="26667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A5EECAA8-3EAD-E652-09F8-C7BB94C02333}"/>
              </a:ext>
            </a:extLst>
          </p:cNvPr>
          <p:cNvSpPr txBox="1"/>
          <p:nvPr/>
        </p:nvSpPr>
        <p:spPr>
          <a:xfrm>
            <a:off x="10119558" y="3851845"/>
            <a:ext cx="461665" cy="2594776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pl-PL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Pomoc de </a:t>
            </a:r>
            <a:r>
              <a:rPr lang="pl-PL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minimis</a:t>
            </a:r>
            <a:r>
              <a:rPr lang="pl-PL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4955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905034" y="472397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Wkład własny </a:t>
            </a: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451687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54647AB-6268-8D32-4F80-17FC44B8FF56}"/>
              </a:ext>
            </a:extLst>
          </p:cNvPr>
          <p:cNvSpPr txBox="1"/>
          <p:nvPr/>
        </p:nvSpPr>
        <p:spPr>
          <a:xfrm>
            <a:off x="254605" y="971525"/>
            <a:ext cx="1005985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Wnioskodawca zobowiązany jest zabezpieczyć </a:t>
            </a:r>
            <a:r>
              <a:rPr lang="pl-PL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wkład własny </a:t>
            </a: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projekcie !</a:t>
            </a:r>
          </a:p>
          <a:p>
            <a:endParaRPr lang="pl-PL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AutoNum type="alphaLcParenR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Wkład własny może być pokryty ze środków własnych lub innych źródeł finansowania pod warunkiem, że nie wystąpi podwójne finansowanie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lphaLcParenR" startAt="2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Beneficjent pomocy musi wnieść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wkład finansowy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wysokości co najmniej 25 % kosztów kwalifikowalnych, pochodzący ze środków własnych lub zewnętrznych źródeł finansowania, w postaci wolnej od wszelkiego publicznego wsparcia finansowego (art. 14 ust. 14 GBER)</a:t>
            </a:r>
          </a:p>
          <a:p>
            <a:pPr marL="342900" indent="-342900">
              <a:buFont typeface="+mj-lt"/>
              <a:buAutoNum type="alphaLcParenR" startAt="2"/>
            </a:pPr>
            <a:endParaRPr lang="pl-PL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lphaLcParenR" startAt="2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przedmiotowym naborze możliwe jest wniesienie wkładu własnego w postaci niepieniężnej jedynie jako: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- gruntu (w limicie 10% określonej dla gruntów oraz 15% określonej dla terenów 	poprzemysłowych, na których znajdują się budynki) 17 </a:t>
            </a:r>
          </a:p>
          <a:p>
            <a:endParaRPr lang="pl-PL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pl-PL" sz="1800" b="0" i="0" u="none" strike="noStrike" baseline="0" dirty="0">
                <a:latin typeface="Calibri" panose="020F0502020204030204" pitchFamily="34" charset="0"/>
              </a:rPr>
              <a:t>	- nieruchomości zabudowanej z zastrzeżeniem wymogów związanych z „efektem zachęty” 	określona w art. 6 GBER. </a:t>
            </a:r>
            <a:endParaRPr lang="pl-PL" dirty="0">
              <a:latin typeface="Calibri" panose="020F0502020204030204" pitchFamily="34" charset="0"/>
            </a:endParaRPr>
          </a:p>
          <a:p>
            <a:pPr lvl="1"/>
            <a:r>
              <a:rPr lang="pl-PL" b="0" i="0" u="none" strike="noStrike" baseline="0" dirty="0">
                <a:latin typeface="Calibri" panose="020F0502020204030204" pitchFamily="34" charset="0"/>
              </a:rPr>
              <a:t>Do określenia wartości nieruchomości wymagany jest operat szacunkowy sporządzony przez uprawnionego rzeczoznawcę zgodnie z przepisami ustawy z dnia 21 sierpnia 1997 r. o gospodarce nieruchomościami. Operat szacunkowy powinien być aktualny na dzień złożenia wniosku o dofinansowanie.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275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905034" y="472397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Finansowanie UE</a:t>
            </a: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451687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54647AB-6268-8D32-4F80-17FC44B8FF56}"/>
              </a:ext>
            </a:extLst>
          </p:cNvPr>
          <p:cNvSpPr txBox="1"/>
          <p:nvPr/>
        </p:nvSpPr>
        <p:spPr>
          <a:xfrm>
            <a:off x="-126702" y="1331359"/>
            <a:ext cx="108185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Dofinansowanie projektu (finansowanie UE) stanowi wsparcie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formie dotacji i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będzie przekazywane w formie:</a:t>
            </a:r>
          </a:p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Strzałka: w dół 3">
            <a:extLst>
              <a:ext uri="{FF2B5EF4-FFF2-40B4-BE49-F238E27FC236}">
                <a16:creationId xmlns:a16="http://schemas.microsoft.com/office/drawing/2014/main" id="{22B224DC-A1C9-82D1-26BF-E45536A9BF9F}"/>
              </a:ext>
            </a:extLst>
          </p:cNvPr>
          <p:cNvSpPr/>
          <p:nvPr/>
        </p:nvSpPr>
        <p:spPr>
          <a:xfrm rot="3054875">
            <a:off x="4079293" y="2154546"/>
            <a:ext cx="572395" cy="8151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Strzałka: w dół 5">
            <a:extLst>
              <a:ext uri="{FF2B5EF4-FFF2-40B4-BE49-F238E27FC236}">
                <a16:creationId xmlns:a16="http://schemas.microsoft.com/office/drawing/2014/main" id="{2EA4A3DB-8D1E-E510-8087-855765CC584E}"/>
              </a:ext>
            </a:extLst>
          </p:cNvPr>
          <p:cNvSpPr/>
          <p:nvPr/>
        </p:nvSpPr>
        <p:spPr>
          <a:xfrm rot="19132992">
            <a:off x="5925687" y="2108715"/>
            <a:ext cx="572395" cy="8192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86AF81CA-7A30-874E-8C10-77360B83D368}"/>
              </a:ext>
            </a:extLst>
          </p:cNvPr>
          <p:cNvSpPr txBox="1"/>
          <p:nvPr/>
        </p:nvSpPr>
        <p:spPr>
          <a:xfrm>
            <a:off x="881410" y="3041274"/>
            <a:ext cx="37444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Zaliczki / refundacji </a:t>
            </a:r>
            <a:r>
              <a:rPr lang="pl-PL" dirty="0"/>
              <a:t>faktycznie poniesionych i udokumentowanych wydatków </a:t>
            </a:r>
            <a:r>
              <a:rPr lang="pl-PL" dirty="0" err="1"/>
              <a:t>kwalifikowlanych</a:t>
            </a:r>
            <a:r>
              <a:rPr lang="pl-PL" dirty="0"/>
              <a:t>. </a:t>
            </a:r>
          </a:p>
          <a:p>
            <a:endParaRPr lang="pl-PL" dirty="0"/>
          </a:p>
          <a:p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aksymalny limit zaliczki w projekcie: </a:t>
            </a:r>
          </a:p>
          <a:p>
            <a:pPr marL="285750" indent="-285750">
              <a:buFontTx/>
              <a:buChar char="-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 90 % kwoty dofinansowania, przy czym maksymalna wysokość jednej transzy zaliczki nie może przekroczyć kwoty stanowiącej 45% dofinansowania projektu,</a:t>
            </a:r>
          </a:p>
          <a:p>
            <a:pPr marL="285750" indent="-285750">
              <a:buFontTx/>
              <a:buChar char="-"/>
            </a:pPr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warunki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udzielania i rozliczania zaliczki określa umowa o dofinansowanie projektu. </a:t>
            </a:r>
          </a:p>
          <a:p>
            <a:pPr marL="285750" indent="-285750">
              <a:buFontTx/>
              <a:buChar char="-"/>
            </a:pP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D6DD72D9-D688-361D-B6E2-E1861CB2BDCA}"/>
              </a:ext>
            </a:extLst>
          </p:cNvPr>
          <p:cNvSpPr txBox="1"/>
          <p:nvPr/>
        </p:nvSpPr>
        <p:spPr>
          <a:xfrm>
            <a:off x="6183309" y="3041274"/>
            <a:ext cx="37444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Finansowania w oparciu o </a:t>
            </a:r>
            <a:r>
              <a:rPr lang="pl-PL" b="1" dirty="0"/>
              <a:t>stawki ryczałtowe </a:t>
            </a:r>
          </a:p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naborze zastosowanie ma s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tawka ryczałtowa na pokrycie kosztów pośrednich projektu w wysokości 7% kwalifikowalnych kosztów pośrednich projektu </a:t>
            </a:r>
            <a:r>
              <a:rPr lang="pl-PL" sz="18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(art. 54 lit a rozporządzenia ogólnego)</a:t>
            </a:r>
          </a:p>
          <a:p>
            <a:endParaRPr lang="pl-PL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dirty="0">
                <a:solidFill>
                  <a:srgbClr val="000000"/>
                </a:solidFill>
                <a:latin typeface="Calibri" panose="020F0502020204030204" pitchFamily="34" charset="0"/>
              </a:rPr>
              <a:t>Katalog kosztów pośrednich rozliczanych stawką ryczałtową przedstawiono </a:t>
            </a:r>
            <a:r>
              <a:rPr lang="pl-PL" u="sng" dirty="0">
                <a:solidFill>
                  <a:srgbClr val="000000"/>
                </a:solidFill>
                <a:latin typeface="Calibri" panose="020F0502020204030204" pitchFamily="34" charset="0"/>
              </a:rPr>
              <a:t>w załączniku nr 1 do Regulaminu. </a:t>
            </a:r>
            <a:endParaRPr lang="pl-PL" u="sng" dirty="0"/>
          </a:p>
        </p:txBody>
      </p:sp>
    </p:spTree>
    <p:extLst>
      <p:ext uri="{BB962C8B-B14F-4D97-AF65-F5344CB8AC3E}">
        <p14:creationId xmlns:p14="http://schemas.microsoft.com/office/powerpoint/2010/main" val="3554072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ytuł 6">
            <a:extLst>
              <a:ext uri="{FF2B5EF4-FFF2-40B4-BE49-F238E27FC236}">
                <a16:creationId xmlns:a16="http://schemas.microsoft.com/office/drawing/2014/main" id="{06B9F4A2-BBA9-4DE8-B837-A376A8E4A95A}"/>
              </a:ext>
            </a:extLst>
          </p:cNvPr>
          <p:cNvSpPr txBox="1">
            <a:spLocks/>
          </p:cNvSpPr>
          <p:nvPr/>
        </p:nvSpPr>
        <p:spPr>
          <a:xfrm>
            <a:off x="2789332" y="296570"/>
            <a:ext cx="4824536" cy="647753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Ochrona środowiska </a:t>
            </a: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1451687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54647AB-6268-8D32-4F80-17FC44B8FF56}"/>
              </a:ext>
            </a:extLst>
          </p:cNvPr>
          <p:cNvSpPr txBox="1"/>
          <p:nvPr/>
        </p:nvSpPr>
        <p:spPr>
          <a:xfrm>
            <a:off x="1114794" y="1280965"/>
            <a:ext cx="864038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 wniosku o dofinansowanie projektu należy dołączyć:</a:t>
            </a:r>
          </a:p>
          <a:p>
            <a:endParaRPr lang="pl-PL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formularz „Analiza oddziaływania na środowisko, z uwzględnieniem odporności na zmiany klimatu, a także z uwzględnieniem zasady „nie czyń znaczącej szkody” (zasady DNSH)”,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decyzję o środowiskowych uwarunkowaniach (tzw. decyzja środowiskowa) w przypadku przedsięwzięć objętych Rozporządzeniem Rady Ministrów z dnia 10 </a:t>
            </a:r>
            <a:r>
              <a:rPr lang="pl-PL" sz="2000" b="0" i="0" u="none" strike="noStrike" baseline="0" dirty="0">
                <a:latin typeface="Calibri" panose="020F0502020204030204" pitchFamily="34" charset="0"/>
              </a:rPr>
              <a:t>września 2019 r. w sprawie przedsięwzięć mogących znacząco oddziaływać na środowisko,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000" dirty="0">
                <a:latin typeface="Calibri" panose="020F0502020204030204" pitchFamily="34" charset="0"/>
              </a:rPr>
              <a:t>Zaświadczenie </a:t>
            </a:r>
            <a:r>
              <a:rPr lang="pl-PL" sz="2000" b="0" i="0" u="none" strike="noStrike" baseline="0" dirty="0">
                <a:latin typeface="Calibri" panose="020F0502020204030204" pitchFamily="34" charset="0"/>
              </a:rPr>
              <a:t>organu odpowiedzialnego za monitorowanie obszarów Natura 2000 (Zaświadczenie Natura 2000). </a:t>
            </a:r>
          </a:p>
          <a:p>
            <a:pPr marL="342900" indent="-342900">
              <a:buFont typeface="+mj-lt"/>
              <a:buAutoNum type="arabicPeriod"/>
            </a:pPr>
            <a:endParaRPr lang="pl-PL" sz="2000" dirty="0">
              <a:latin typeface="Calibri" panose="020F0502020204030204" pitchFamily="34" charset="0"/>
            </a:endParaRPr>
          </a:p>
          <a:p>
            <a:r>
              <a:rPr lang="pl-PL" sz="2000" dirty="0">
                <a:latin typeface="Calibri" panose="020F0502020204030204" pitchFamily="34" charset="0"/>
              </a:rPr>
              <a:t>Wyłączenia : inwestycje nieinfrastrukturalne np. zakup sprzętu, prace remontowe oraz inwestycje infrastrukturalne posiadające decyzję środowiskową lub decyzje budowalną (lub zgłoszenie robót). Szczegóły dot. </a:t>
            </a:r>
            <a:r>
              <a:rPr lang="pl-PL" sz="2000" dirty="0" err="1">
                <a:latin typeface="Calibri" panose="020F0502020204030204" pitchFamily="34" charset="0"/>
              </a:rPr>
              <a:t>wyłączeń</a:t>
            </a:r>
            <a:r>
              <a:rPr lang="pl-PL" sz="2000" dirty="0">
                <a:latin typeface="Calibri" panose="020F0502020204030204" pitchFamily="34" charset="0"/>
              </a:rPr>
              <a:t> – Regulamin str. 20.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360494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F9EC16-4DAE-7D99-3261-89BB325B3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111" y="1598708"/>
            <a:ext cx="8640382" cy="4680002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</p:txBody>
      </p:sp>
      <p:sp>
        <p:nvSpPr>
          <p:cNvPr id="2" name="Symbol zastępczy zawartości 2">
            <a:extLst>
              <a:ext uri="{FF2B5EF4-FFF2-40B4-BE49-F238E27FC236}">
                <a16:creationId xmlns:a16="http://schemas.microsoft.com/office/drawing/2014/main" id="{8933874B-29ED-CD8A-89A8-7D5470182D40}"/>
              </a:ext>
            </a:extLst>
          </p:cNvPr>
          <p:cNvSpPr txBox="1">
            <a:spLocks/>
          </p:cNvSpPr>
          <p:nvPr/>
        </p:nvSpPr>
        <p:spPr>
          <a:xfrm>
            <a:off x="737394" y="1619597"/>
            <a:ext cx="9361040" cy="54642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71" indent="-251971" algn="l" defTabSz="1007886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1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858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800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744" indent="-251971" algn="l" defTabSz="1007886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ytuł 8">
            <a:extLst>
              <a:ext uri="{FF2B5EF4-FFF2-40B4-BE49-F238E27FC236}">
                <a16:creationId xmlns:a16="http://schemas.microsoft.com/office/drawing/2014/main" id="{988C0714-4659-6EBD-C59F-53BB8A679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999" y="1763613"/>
            <a:ext cx="8640381" cy="1080001"/>
          </a:xfrm>
        </p:spPr>
        <p:txBody>
          <a:bodyPr>
            <a:normAutofit/>
          </a:bodyPr>
          <a:lstStyle/>
          <a:p>
            <a:b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pl-PL" dirty="0"/>
          </a:p>
        </p:txBody>
      </p:sp>
      <p:sp>
        <p:nvSpPr>
          <p:cNvPr id="4" name="Tytuł 6">
            <a:extLst>
              <a:ext uri="{FF2B5EF4-FFF2-40B4-BE49-F238E27FC236}">
                <a16:creationId xmlns:a16="http://schemas.microsoft.com/office/drawing/2014/main" id="{67808351-4DB5-92F4-F5AF-6BC57E4C78D4}"/>
              </a:ext>
            </a:extLst>
          </p:cNvPr>
          <p:cNvSpPr txBox="1">
            <a:spLocks/>
          </p:cNvSpPr>
          <p:nvPr/>
        </p:nvSpPr>
        <p:spPr>
          <a:xfrm>
            <a:off x="2681610" y="719979"/>
            <a:ext cx="5033160" cy="731708"/>
          </a:xfrm>
          <a:prstGeom prst="bevel">
            <a:avLst/>
          </a:prstGeom>
          <a:ln w="6350" cap="flat" cmpd="sng" algn="ctr">
            <a:noFill/>
            <a:prstDash val="solid"/>
            <a:miter lim="800000"/>
          </a:ln>
          <a:scene3d>
            <a:camera prst="obliqueBottom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0" bIns="0" rtlCol="0" anchor="t" anchorCtr="0">
            <a:normAutofit/>
          </a:bodyPr>
          <a:lstStyle>
            <a:lvl1pPr algn="l" defTabSz="1007886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/>
              <a:t>Zasady horyzontalne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8D77148-D743-755A-AA73-A3C880EEABB7}"/>
              </a:ext>
            </a:extLst>
          </p:cNvPr>
          <p:cNvSpPr txBox="1"/>
          <p:nvPr/>
        </p:nvSpPr>
        <p:spPr>
          <a:xfrm>
            <a:off x="997111" y="1763613"/>
            <a:ext cx="852126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Projekt musi być zgodny z następującymi zasadami :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zasadą równości kobiet i mężczyzn;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1800" b="0" i="0" u="none" strike="noStrike" baseline="0" dirty="0">
                <a:latin typeface="Calibri" panose="020F0502020204030204" pitchFamily="34" charset="0"/>
              </a:rPr>
              <a:t>zasadą równości szans i niedyskryminacji, w tym dostępności dla osób z niepełnosprawnością;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pl-PL" sz="1800" b="0" i="0" u="none" strike="noStrike" baseline="0" dirty="0">
                <a:latin typeface="Calibri" panose="020F0502020204030204" pitchFamily="34" charset="0"/>
              </a:rPr>
              <a:t>zasadą zrównoważonego rozwoju, w tym zasadą „nie czyń znaczących szkód” (DNSH) </a:t>
            </a:r>
          </a:p>
          <a:p>
            <a:r>
              <a:rPr lang="pl-PL" sz="1800" b="0" i="0" u="none" strike="noStrike" baseline="0" dirty="0">
                <a:latin typeface="Calibri" panose="020F0502020204030204" pitchFamily="34" charset="0"/>
              </a:rPr>
              <a:t>oraz: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Calibri" panose="020F0502020204030204" pitchFamily="34" charset="0"/>
              </a:rPr>
              <a:t>Kartą Praw Podstawowych Unii Europejskiej z dnia 26 października 2012 r.;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0" i="0" u="none" strike="noStrike" baseline="0" dirty="0">
                <a:latin typeface="Calibri" panose="020F0502020204030204" pitchFamily="34" charset="0"/>
              </a:rPr>
              <a:t>Konwencją o Prawach Osób Niepełnosprawnych sporządzoną w Nowym Jorku dnia 13 grudnia 2006 r. (w szczególności praw ujętych w art. 5–9, art. 12, art. 16, art. 19–21, art. 24–30).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pPr algn="ctr"/>
            <a:r>
              <a:rPr lang="pl-PL" sz="1800" b="1" i="0" u="none" strike="noStrike" baseline="0" dirty="0">
                <a:solidFill>
                  <a:srgbClr val="FF0000"/>
                </a:solidFill>
                <a:latin typeface="Calibri" panose="020F0502020204030204" pitchFamily="34" charset="0"/>
              </a:rPr>
              <a:t>Wydatki na dostępność </a:t>
            </a:r>
          </a:p>
          <a:p>
            <a:pPr algn="ctr"/>
            <a:endParaRPr lang="pl-PL" sz="1800" b="0" i="0" u="none" strike="noStrike" baseline="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W perspektywie finansowej 2021-2027 wydatki związane z zapewnieniem dostępności na poziomie projektów są monitorowane (nie jest przy tym badana/ograniczana ich wysokość/poziom). Służy temu dedykowany limit pn. „Wydatki na dostępność” możliwy do wyboru podczas wypełniania wniosku o dofinansowanie.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92833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2315</TotalTime>
  <Words>2865</Words>
  <Application>Microsoft Office PowerPoint</Application>
  <PresentationFormat>Niestandardowy</PresentationFormat>
  <Paragraphs>230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6" baseType="lpstr">
      <vt:lpstr>Arial</vt:lpstr>
      <vt:lpstr>Calibri</vt:lpstr>
      <vt:lpstr>Open Sans</vt:lpstr>
      <vt:lpstr>Ubuntu</vt:lpstr>
      <vt:lpstr>Wingdings</vt:lpstr>
      <vt:lpstr>Motyw pakietu Office</vt:lpstr>
      <vt:lpstr>Wsparcie inwestycyjne dla MŚP w 2023 r. na obszarze subregionu wałbrzyskiego objętego interwencją FST.   Nabór nr FEDS.09.04-IP.01-013/23  PROCEDURA NABORU ORAZ OCENY PROJEKTU   </vt:lpstr>
      <vt:lpstr>Cel i zakres naboru</vt:lpstr>
      <vt:lpstr>Cel i zakres naboru – 9.4 A Inwestycje MŚP</vt:lpstr>
      <vt:lpstr>Zasady finansowania projektu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Dolnośląska Instytucja Pośrednicząca   ul. Eugeniusza Kwiatkowskiego 4   52-407 Wrocław  Filia w Świdnicy, Rynek 1, 58-100 Świdnica  www.dip.dolnyslask.pl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Marta Pancerz</cp:lastModifiedBy>
  <cp:revision>242</cp:revision>
  <dcterms:created xsi:type="dcterms:W3CDTF">2022-06-22T09:40:44Z</dcterms:created>
  <dcterms:modified xsi:type="dcterms:W3CDTF">2023-06-09T11:21:22Z</dcterms:modified>
</cp:coreProperties>
</file>