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comments/modernComment_175_1C32186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274" r:id="rId3"/>
    <p:sldId id="367" r:id="rId4"/>
    <p:sldId id="393" r:id="rId5"/>
    <p:sldId id="275" r:id="rId6"/>
    <p:sldId id="376" r:id="rId7"/>
    <p:sldId id="377" r:id="rId8"/>
    <p:sldId id="381" r:id="rId9"/>
    <p:sldId id="382" r:id="rId10"/>
    <p:sldId id="383" r:id="rId11"/>
    <p:sldId id="384" r:id="rId12"/>
    <p:sldId id="368" r:id="rId13"/>
    <p:sldId id="395" r:id="rId14"/>
    <p:sldId id="396" r:id="rId15"/>
    <p:sldId id="394" r:id="rId16"/>
    <p:sldId id="369" r:id="rId17"/>
    <p:sldId id="370" r:id="rId18"/>
    <p:sldId id="371" r:id="rId19"/>
    <p:sldId id="372" r:id="rId20"/>
    <p:sldId id="373" r:id="rId21"/>
    <p:sldId id="375" r:id="rId22"/>
    <p:sldId id="385" r:id="rId23"/>
    <p:sldId id="386" r:id="rId24"/>
    <p:sldId id="389" r:id="rId25"/>
    <p:sldId id="390" r:id="rId26"/>
    <p:sldId id="391" r:id="rId27"/>
    <p:sldId id="379" r:id="rId28"/>
    <p:sldId id="388" r:id="rId29"/>
    <p:sldId id="397" r:id="rId30"/>
    <p:sldId id="399" r:id="rId31"/>
    <p:sldId id="392" r:id="rId32"/>
    <p:sldId id="398" r:id="rId33"/>
    <p:sldId id="262" r:id="rId34"/>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1C9AC7-5583-A557-4A87-3B9573171BE4}" name="Marta Pancerz" initials="MP" userId="S-1-5-21-2307463862-1796714280-2582106076-49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Magdalena Bednarska-Wajerowska" initials="MB" lastIdx="4" clrIdx="1">
    <p:extLst>
      <p:ext uri="{19B8F6BF-5375-455C-9EA6-DF929625EA0E}">
        <p15:presenceInfo xmlns:p15="http://schemas.microsoft.com/office/powerpoint/2012/main" userId="S-1-5-21-993268263-2097026863-2477634896-2167" providerId="AD"/>
      </p:ext>
    </p:extLst>
  </p:cmAuthor>
  <p:cmAuthor id="3" name="Grzegorz Mikołajczyk" initials="GM" lastIdx="1" clrIdx="2">
    <p:extLst>
      <p:ext uri="{19B8F6BF-5375-455C-9EA6-DF929625EA0E}">
        <p15:presenceInfo xmlns:p15="http://schemas.microsoft.com/office/powerpoint/2012/main" userId="S-1-5-21-993268263-2097026863-2477634896-5959" providerId="AD"/>
      </p:ext>
    </p:extLst>
  </p:cmAuthor>
  <p:cmAuthor id="4" name="Hanna Gaczyńska" initials="HG" lastIdx="1" clrIdx="3">
    <p:extLst>
      <p:ext uri="{19B8F6BF-5375-455C-9EA6-DF929625EA0E}">
        <p15:presenceInfo xmlns:p15="http://schemas.microsoft.com/office/powerpoint/2012/main" userId="S-1-5-21-993268263-2097026863-2477634896-33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FF"/>
    <a:srgbClr val="E7E9F2"/>
    <a:srgbClr val="CBD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1" autoAdjust="0"/>
    <p:restoredTop sz="94660"/>
  </p:normalViewPr>
  <p:slideViewPr>
    <p:cSldViewPr showGuides="1">
      <p:cViewPr varScale="1">
        <p:scale>
          <a:sx n="76" d="100"/>
          <a:sy n="76" d="100"/>
        </p:scale>
        <p:origin x="1147" y="58"/>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omments/modernComment_175_1C321864.xml><?xml version="1.0" encoding="utf-8"?>
<p188:cmLst xmlns:a="http://schemas.openxmlformats.org/drawingml/2006/main" xmlns:r="http://schemas.openxmlformats.org/officeDocument/2006/relationships" xmlns:p188="http://schemas.microsoft.com/office/powerpoint/2018/8/main">
  <p188:cm id="{24BB150D-776E-4861-BC85-016D4252852C}" authorId="{441C9AC7-5583-A557-4A87-3B9573171BE4}" created="2023-06-07T09:54:28.125">
    <ac:txMkLst xmlns:ac="http://schemas.microsoft.com/office/drawing/2013/main/command">
      <pc:docMk xmlns:pc="http://schemas.microsoft.com/office/powerpoint/2013/main/command"/>
      <pc:sldMk xmlns:pc="http://schemas.microsoft.com/office/powerpoint/2013/main/command" cId="473045092" sldId="373"/>
      <ac:spMk id="9" creationId="{27513FBC-2D4B-B82E-819C-29D00DB5F286}"/>
      <ac:txMk cp="252" len="50">
        <ac:context len="499" hash="3415889038"/>
      </ac:txMk>
    </ac:txMkLst>
    <p188:pos x="8741541" y="832419"/>
    <p188:txBody>
      <a:bodyPr/>
      <a:lstStyle/>
      <a:p>
        <a:r>
          <a:rPr lang="pl-PL"/>
          <a:t>Gdzie on jest dostępny dla benków ?</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7T09:39:18.14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7T09:39:18.994"/>
    </inkml:context>
    <inkml:brush xml:id="br0">
      <inkml:brushProperty name="width" value="0.05" units="cm"/>
      <inkml:brushProperty name="height" value="0.05" units="cm"/>
      <inkml:brushProperty name="color" value="#E71224"/>
    </inkml:brush>
  </inkml:definitions>
  <inkml:trace contextRef="#ctx0" brushRef="#br0">0 23 24575,'0'-10'0,"0"-2"-8191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7T09:39:34.785"/>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29.06.2023</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4" y="1973822"/>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5"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4"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4"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5" y="540402"/>
            <a:ext cx="1080000" cy="1080000"/>
          </a:xfrm>
          <a:prstGeom prst="rect">
            <a:avLst/>
          </a:prstGeom>
        </p:spPr>
      </p:pic>
      <p:sp>
        <p:nvSpPr>
          <p:cNvPr id="2" name="Title 1"/>
          <p:cNvSpPr>
            <a:spLocks noGrp="1"/>
          </p:cNvSpPr>
          <p:nvPr>
            <p:ph type="ctrTitle"/>
          </p:nvPr>
        </p:nvSpPr>
        <p:spPr>
          <a:xfrm>
            <a:off x="1385877" y="3059121"/>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44" indent="0" algn="ctr">
              <a:buNone/>
              <a:defRPr sz="2205"/>
            </a:lvl2pPr>
            <a:lvl3pPr marL="1007886" indent="0" algn="ctr">
              <a:buNone/>
              <a:defRPr sz="1984"/>
            </a:lvl3pPr>
            <a:lvl4pPr marL="1511829" indent="0" algn="ctr">
              <a:buNone/>
              <a:defRPr sz="1764"/>
            </a:lvl4pPr>
            <a:lvl5pPr marL="2015772" indent="0" algn="ctr">
              <a:buNone/>
              <a:defRPr sz="1764"/>
            </a:lvl5pPr>
            <a:lvl6pPr marL="2519716" indent="0" algn="ctr">
              <a:buNone/>
              <a:defRPr sz="1764"/>
            </a:lvl6pPr>
            <a:lvl7pPr marL="3023658" indent="0" algn="ctr">
              <a:buNone/>
              <a:defRPr sz="1764"/>
            </a:lvl7pPr>
            <a:lvl8pPr marL="3527602" indent="0" algn="ctr">
              <a:buNone/>
              <a:defRPr sz="1764"/>
            </a:lvl8pPr>
            <a:lvl9pPr marL="4031544"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29.06.2023</a:t>
            </a:fld>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72002" y="6371047"/>
            <a:ext cx="2633371" cy="949192"/>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22743" y="6370386"/>
            <a:ext cx="2239772" cy="950531"/>
          </a:xfrm>
          <a:prstGeom prst="rect">
            <a:avLst/>
          </a:prstGeom>
        </p:spPr>
      </p:pic>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9"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979"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4" y="5593629"/>
            <a:ext cx="7559675" cy="70557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2" y="6371047"/>
            <a:ext cx="2633371" cy="949192"/>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86"/>
            <a:ext cx="2239772" cy="950531"/>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9" y="1983575"/>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5"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9"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44" indent="0" algn="ctr">
              <a:buNone/>
              <a:defRPr sz="2205"/>
            </a:lvl2pPr>
            <a:lvl3pPr marL="1007886" indent="0" algn="ctr">
              <a:buNone/>
              <a:defRPr sz="1984"/>
            </a:lvl3pPr>
            <a:lvl4pPr marL="1511829" indent="0" algn="ctr">
              <a:buNone/>
              <a:defRPr sz="1764"/>
            </a:lvl4pPr>
            <a:lvl5pPr marL="2015772" indent="0" algn="ctr">
              <a:buNone/>
              <a:defRPr sz="1764"/>
            </a:lvl5pPr>
            <a:lvl6pPr marL="2519716" indent="0" algn="ctr">
              <a:buNone/>
              <a:defRPr sz="1764"/>
            </a:lvl6pPr>
            <a:lvl7pPr marL="3023658" indent="0" algn="ctr">
              <a:buNone/>
              <a:defRPr sz="1764"/>
            </a:lvl7pPr>
            <a:lvl8pPr marL="3527602" indent="0" algn="ctr">
              <a:buNone/>
              <a:defRPr sz="1764"/>
            </a:lvl8pPr>
            <a:lvl9pPr marL="4031544"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29.06.2023</a:t>
            </a:fld>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2" y="6371047"/>
            <a:ext cx="2633371" cy="949192"/>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86"/>
            <a:ext cx="2239772" cy="950531"/>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652758"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380512"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3537020"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a:alphaModFix amt="55000"/>
            <a:extLst>
              <a:ext uri="{28A0092B-C50C-407E-A947-70E740481C1C}">
                <a14:useLocalDpi xmlns:a14="http://schemas.microsoft.com/office/drawing/2010/main" val="0"/>
              </a:ext>
            </a:extLst>
          </a:blip>
          <a:stretch>
            <a:fillRect/>
          </a:stretch>
        </p:blipFill>
        <p:spPr>
          <a:xfrm>
            <a:off x="4265614"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4"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2" name="Title 1"/>
          <p:cNvSpPr>
            <a:spLocks noGrp="1"/>
          </p:cNvSpPr>
          <p:nvPr>
            <p:ph type="ctrTitle"/>
          </p:nvPr>
        </p:nvSpPr>
        <p:spPr>
          <a:xfrm>
            <a:off x="3172812"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8"/>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29.06.2023</a:t>
            </a:fld>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002" y="6371047"/>
            <a:ext cx="2633371" cy="949192"/>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2743" y="6370386"/>
            <a:ext cx="2239772" cy="950531"/>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25754"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9"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2" y="4500570"/>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9"/>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2" name="Title 1"/>
          <p:cNvSpPr>
            <a:spLocks noGrp="1"/>
          </p:cNvSpPr>
          <p:nvPr>
            <p:ph type="ctrTitle"/>
          </p:nvPr>
        </p:nvSpPr>
        <p:spPr>
          <a:xfrm>
            <a:off x="3186113" y="5195727"/>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44"/>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9" y="899844"/>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1"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6"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1"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p:txStyles>
    <p:titleStyle>
      <a:lvl1pPr algn="l" defTabSz="1007886"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71" indent="-251971" algn="l" defTabSz="1007886"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886" rtl="0" eaLnBrk="1" latinLnBrk="0" hangingPunct="1">
        <a:defRPr sz="1984" kern="1200">
          <a:solidFill>
            <a:schemeClr val="tx1"/>
          </a:solidFill>
          <a:latin typeface="+mn-lt"/>
          <a:ea typeface="+mn-ea"/>
          <a:cs typeface="+mn-cs"/>
        </a:defRPr>
      </a:lvl1pPr>
      <a:lvl2pPr marL="503944" algn="l" defTabSz="1007886" rtl="0" eaLnBrk="1" latinLnBrk="0" hangingPunct="1">
        <a:defRPr sz="1984" kern="1200">
          <a:solidFill>
            <a:schemeClr val="tx1"/>
          </a:solidFill>
          <a:latin typeface="+mn-lt"/>
          <a:ea typeface="+mn-ea"/>
          <a:cs typeface="+mn-cs"/>
        </a:defRPr>
      </a:lvl2pPr>
      <a:lvl3pPr marL="1007886" algn="l" defTabSz="1007886" rtl="0" eaLnBrk="1" latinLnBrk="0" hangingPunct="1">
        <a:defRPr sz="1984" kern="1200">
          <a:solidFill>
            <a:schemeClr val="tx1"/>
          </a:solidFill>
          <a:latin typeface="+mn-lt"/>
          <a:ea typeface="+mn-ea"/>
          <a:cs typeface="+mn-cs"/>
        </a:defRPr>
      </a:lvl3pPr>
      <a:lvl4pPr marL="1511829" algn="l" defTabSz="1007886" rtl="0" eaLnBrk="1" latinLnBrk="0" hangingPunct="1">
        <a:defRPr sz="1984" kern="1200">
          <a:solidFill>
            <a:schemeClr val="tx1"/>
          </a:solidFill>
          <a:latin typeface="+mn-lt"/>
          <a:ea typeface="+mn-ea"/>
          <a:cs typeface="+mn-cs"/>
        </a:defRPr>
      </a:lvl4pPr>
      <a:lvl5pPr marL="2015772" algn="l" defTabSz="1007886" rtl="0" eaLnBrk="1" latinLnBrk="0" hangingPunct="1">
        <a:defRPr sz="1984" kern="1200">
          <a:solidFill>
            <a:schemeClr val="tx1"/>
          </a:solidFill>
          <a:latin typeface="+mn-lt"/>
          <a:ea typeface="+mn-ea"/>
          <a:cs typeface="+mn-cs"/>
        </a:defRPr>
      </a:lvl5pPr>
      <a:lvl6pPr marL="2519716" algn="l" defTabSz="1007886" rtl="0" eaLnBrk="1" latinLnBrk="0" hangingPunct="1">
        <a:defRPr sz="1984" kern="1200">
          <a:solidFill>
            <a:schemeClr val="tx1"/>
          </a:solidFill>
          <a:latin typeface="+mn-lt"/>
          <a:ea typeface="+mn-ea"/>
          <a:cs typeface="+mn-cs"/>
        </a:defRPr>
      </a:lvl6pPr>
      <a:lvl7pPr marL="3023658" algn="l" defTabSz="1007886" rtl="0" eaLnBrk="1" latinLnBrk="0" hangingPunct="1">
        <a:defRPr sz="1984" kern="1200">
          <a:solidFill>
            <a:schemeClr val="tx1"/>
          </a:solidFill>
          <a:latin typeface="+mn-lt"/>
          <a:ea typeface="+mn-ea"/>
          <a:cs typeface="+mn-cs"/>
        </a:defRPr>
      </a:lvl7pPr>
      <a:lvl8pPr marL="3527602" algn="l" defTabSz="1007886" rtl="0" eaLnBrk="1" latinLnBrk="0" hangingPunct="1">
        <a:defRPr sz="1984" kern="1200">
          <a:solidFill>
            <a:schemeClr val="tx1"/>
          </a:solidFill>
          <a:latin typeface="+mn-lt"/>
          <a:ea typeface="+mn-ea"/>
          <a:cs typeface="+mn-cs"/>
        </a:defRPr>
      </a:lvl8pPr>
      <a:lvl9pPr marL="4031544" algn="l" defTabSz="1007886"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75_1C321864.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sekretariatdef@dolnyslask"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customXml" Target="../ink/ink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1A395D3-35E7-4FC6-9F13-A51704F85134}"/>
              </a:ext>
            </a:extLst>
          </p:cNvPr>
          <p:cNvSpPr>
            <a:spLocks noGrp="1"/>
          </p:cNvSpPr>
          <p:nvPr>
            <p:ph type="dt" sz="half" idx="10"/>
          </p:nvPr>
        </p:nvSpPr>
        <p:spPr>
          <a:xfrm>
            <a:off x="6858074" y="540408"/>
            <a:ext cx="2807126" cy="287102"/>
          </a:xfrm>
        </p:spPr>
        <p:txBody>
          <a:bodyPr/>
          <a:lstStyle/>
          <a:p>
            <a:r>
              <a:rPr lang="pl-PL" sz="1800" dirty="0">
                <a:latin typeface="Arial" panose="020B0604020202020204" pitchFamily="34" charset="0"/>
                <a:cs typeface="Arial" panose="020B0604020202020204" pitchFamily="34" charset="0"/>
              </a:rPr>
              <a:t>Świdnica, 28.06.2023 r. </a:t>
            </a:r>
          </a:p>
        </p:txBody>
      </p:sp>
      <p:pic>
        <p:nvPicPr>
          <p:cNvPr id="6" name="Obraz 5">
            <a:extLst>
              <a:ext uri="{FF2B5EF4-FFF2-40B4-BE49-F238E27FC236}">
                <a16:creationId xmlns:a16="http://schemas.microsoft.com/office/drawing/2014/main" id="{BF8B62A6-287F-FABF-757B-102A5B632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17" y="6338702"/>
            <a:ext cx="8748000" cy="925860"/>
          </a:xfrm>
          <a:prstGeom prst="rect">
            <a:avLst/>
          </a:prstGeom>
        </p:spPr>
      </p:pic>
      <p:sp>
        <p:nvSpPr>
          <p:cNvPr id="5" name="Tytuł 4">
            <a:extLst>
              <a:ext uri="{FF2B5EF4-FFF2-40B4-BE49-F238E27FC236}">
                <a16:creationId xmlns:a16="http://schemas.microsoft.com/office/drawing/2014/main" id="{9898791B-194A-1F1D-D9E8-4A2807DA3E64}"/>
              </a:ext>
            </a:extLst>
          </p:cNvPr>
          <p:cNvSpPr>
            <a:spLocks noGrp="1"/>
          </p:cNvSpPr>
          <p:nvPr>
            <p:ph type="ctrTitle"/>
          </p:nvPr>
        </p:nvSpPr>
        <p:spPr>
          <a:xfrm>
            <a:off x="1745085" y="2915741"/>
            <a:ext cx="7920115" cy="1087764"/>
          </a:xfrm>
        </p:spPr>
        <p:txBody>
          <a:bodyPr>
            <a:normAutofit fontScale="90000"/>
          </a:bodyPr>
          <a:lstStyle/>
          <a:p>
            <a:pPr fontAlgn="base">
              <a:lnSpc>
                <a:spcPts val="3800"/>
              </a:lnSpc>
            </a:pPr>
            <a:r>
              <a:rPr lang="pl-PL" b="0" dirty="0">
                <a:latin typeface="+mn-lt"/>
              </a:rPr>
              <a:t>Wsparcie inwestycyjne dla MŚP w 2023 r. na obszarze subregionu wałbrzyskiego objętego interwencją FST. </a:t>
            </a:r>
            <a:br>
              <a:rPr lang="pl-PL" b="0" dirty="0">
                <a:latin typeface="+mn-lt"/>
              </a:rPr>
            </a:br>
            <a:br>
              <a:rPr lang="pl-PL" b="0" dirty="0">
                <a:latin typeface="+mn-lt"/>
              </a:rPr>
            </a:br>
            <a:r>
              <a:rPr lang="pl-PL" b="0" dirty="0">
                <a:latin typeface="+mn-lt"/>
              </a:rPr>
              <a:t>Nabór nr FEDS.09.04-IP.01-013/23</a:t>
            </a:r>
            <a:br>
              <a:rPr lang="pl-PL" b="0" dirty="0">
                <a:latin typeface="+mn-lt"/>
              </a:rPr>
            </a:br>
            <a:br>
              <a:rPr lang="pl-PL" b="0" dirty="0">
                <a:latin typeface="+mn-lt"/>
              </a:rPr>
            </a:br>
            <a:r>
              <a:rPr lang="pl-PL" dirty="0">
                <a:latin typeface="+mn-lt"/>
              </a:rPr>
              <a:t>GENERATOR WNIOSKÓW </a:t>
            </a:r>
            <a:br>
              <a:rPr lang="pl-PL" b="1" i="0" dirty="0">
                <a:solidFill>
                  <a:srgbClr val="000000"/>
                </a:solidFill>
                <a:effectLst/>
                <a:latin typeface="+mn-lt"/>
              </a:rPr>
            </a:br>
            <a:br>
              <a:rPr lang="pl-PL" b="0" i="0" dirty="0">
                <a:solidFill>
                  <a:srgbClr val="000000"/>
                </a:solidFill>
                <a:effectLst/>
                <a:latin typeface="Ubuntu" panose="020B0604020202020204" pitchFamily="34" charset="0"/>
              </a:rPr>
            </a:br>
            <a:endParaRPr lang="pl-PL" dirty="0"/>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443FC640-A5CD-B926-9109-D9C1C8C5D5B7}"/>
              </a:ext>
            </a:extLst>
          </p:cNvPr>
          <p:cNvSpPr>
            <a:spLocks noGrp="1"/>
          </p:cNvSpPr>
          <p:nvPr>
            <p:ph type="sldNum" sz="quarter" idx="10"/>
          </p:nvPr>
        </p:nvSpPr>
        <p:spPr/>
        <p:txBody>
          <a:bodyPr/>
          <a:lstStyle/>
          <a:p>
            <a:fld id="{EB4015AA-59F6-416B-87A6-8E3D940284E2}" type="slidenum">
              <a:rPr lang="pl-PL" smtClean="0"/>
              <a:pPr/>
              <a:t>10</a:t>
            </a:fld>
            <a:endParaRPr lang="pl-PL" dirty="0"/>
          </a:p>
        </p:txBody>
      </p:sp>
      <p:sp>
        <p:nvSpPr>
          <p:cNvPr id="3" name="pole tekstowe 2">
            <a:extLst>
              <a:ext uri="{FF2B5EF4-FFF2-40B4-BE49-F238E27FC236}">
                <a16:creationId xmlns:a16="http://schemas.microsoft.com/office/drawing/2014/main" id="{213DD8D2-0DBD-A03C-92C3-6B6C3FF72EE1}"/>
              </a:ext>
            </a:extLst>
          </p:cNvPr>
          <p:cNvSpPr txBox="1"/>
          <p:nvPr/>
        </p:nvSpPr>
        <p:spPr>
          <a:xfrm>
            <a:off x="618944" y="299039"/>
            <a:ext cx="9937104" cy="369332"/>
          </a:xfrm>
          <a:prstGeom prst="rect">
            <a:avLst/>
          </a:prstGeom>
          <a:noFill/>
        </p:spPr>
        <p:txBody>
          <a:bodyPr wrap="square" rtlCol="0">
            <a:spAutoFit/>
          </a:bodyPr>
          <a:lstStyle/>
          <a:p>
            <a:r>
              <a:rPr lang="pl-PL" dirty="0"/>
              <a:t>Każda zakładka po wypełnieniu pól musi zostać zapisana poprzez kliknięcie w pole „ZAPISZ”</a:t>
            </a:r>
          </a:p>
        </p:txBody>
      </p:sp>
      <p:pic>
        <p:nvPicPr>
          <p:cNvPr id="7" name="Obraz 6">
            <a:extLst>
              <a:ext uri="{FF2B5EF4-FFF2-40B4-BE49-F238E27FC236}">
                <a16:creationId xmlns:a16="http://schemas.microsoft.com/office/drawing/2014/main" id="{2813B8FB-C39C-8BF0-2DED-83098906F428}"/>
              </a:ext>
            </a:extLst>
          </p:cNvPr>
          <p:cNvPicPr>
            <a:picLocks noChangeAspect="1"/>
          </p:cNvPicPr>
          <p:nvPr/>
        </p:nvPicPr>
        <p:blipFill>
          <a:blip r:embed="rId2"/>
          <a:stretch>
            <a:fillRect/>
          </a:stretch>
        </p:blipFill>
        <p:spPr>
          <a:xfrm>
            <a:off x="6520" y="899517"/>
            <a:ext cx="10691813" cy="6014145"/>
          </a:xfrm>
          <a:prstGeom prst="rect">
            <a:avLst/>
          </a:prstGeom>
        </p:spPr>
      </p:pic>
      <p:sp>
        <p:nvSpPr>
          <p:cNvPr id="2" name="Strzałka: w dół 1">
            <a:extLst>
              <a:ext uri="{FF2B5EF4-FFF2-40B4-BE49-F238E27FC236}">
                <a16:creationId xmlns:a16="http://schemas.microsoft.com/office/drawing/2014/main" id="{C00913C0-5AAB-5FCB-B3FB-6493CD65CE25}"/>
              </a:ext>
            </a:extLst>
          </p:cNvPr>
          <p:cNvSpPr/>
          <p:nvPr/>
        </p:nvSpPr>
        <p:spPr>
          <a:xfrm rot="1906851">
            <a:off x="9323572" y="4221204"/>
            <a:ext cx="683257" cy="1822874"/>
          </a:xfrm>
          <a:prstGeom prst="down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Owal 13">
            <a:extLst>
              <a:ext uri="{FF2B5EF4-FFF2-40B4-BE49-F238E27FC236}">
                <a16:creationId xmlns:a16="http://schemas.microsoft.com/office/drawing/2014/main" id="{52209A89-8123-AA9B-5C6A-33C15FA7C143}"/>
              </a:ext>
            </a:extLst>
          </p:cNvPr>
          <p:cNvSpPr/>
          <p:nvPr/>
        </p:nvSpPr>
        <p:spPr>
          <a:xfrm>
            <a:off x="8226226" y="5955896"/>
            <a:ext cx="1620000" cy="7200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E71224"/>
              </a:solidFill>
            </a:endParaRPr>
          </a:p>
        </p:txBody>
      </p:sp>
    </p:spTree>
    <p:extLst>
      <p:ext uri="{BB962C8B-B14F-4D97-AF65-F5344CB8AC3E}">
        <p14:creationId xmlns:p14="http://schemas.microsoft.com/office/powerpoint/2010/main" val="320300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443FC640-A5CD-B926-9109-D9C1C8C5D5B7}"/>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
        <p:nvSpPr>
          <p:cNvPr id="3" name="pole tekstowe 2">
            <a:extLst>
              <a:ext uri="{FF2B5EF4-FFF2-40B4-BE49-F238E27FC236}">
                <a16:creationId xmlns:a16="http://schemas.microsoft.com/office/drawing/2014/main" id="{213DD8D2-0DBD-A03C-92C3-6B6C3FF72EE1}"/>
              </a:ext>
            </a:extLst>
          </p:cNvPr>
          <p:cNvSpPr txBox="1"/>
          <p:nvPr/>
        </p:nvSpPr>
        <p:spPr>
          <a:xfrm>
            <a:off x="593378" y="755501"/>
            <a:ext cx="9937104" cy="7201972"/>
          </a:xfrm>
          <a:prstGeom prst="rect">
            <a:avLst/>
          </a:prstGeom>
          <a:noFill/>
        </p:spPr>
        <p:txBody>
          <a:bodyPr wrap="square" rtlCol="0">
            <a:spAutoFit/>
          </a:bodyPr>
          <a:lstStyle/>
          <a:p>
            <a:r>
              <a:rPr lang="pl-PL" dirty="0"/>
              <a:t> Wypełniamy kolejno poszczególne zakładki:</a:t>
            </a:r>
          </a:p>
          <a:p>
            <a:endParaRPr lang="pl-PL" dirty="0"/>
          </a:p>
          <a:p>
            <a:pPr marL="285750" indent="-285750">
              <a:buFont typeface="Wingdings" panose="05000000000000000000" pitchFamily="2" charset="2"/>
              <a:buChar char="q"/>
            </a:pPr>
            <a:r>
              <a:rPr lang="pl-PL" dirty="0"/>
              <a:t> INFORMACJE O PROJEKCIE </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WNIOSKODAWCA I REALIZATORZY</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WSKAŹNIKI PROJEKTU</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ZADANIA  - </a:t>
            </a:r>
            <a:r>
              <a:rPr lang="pl-PL" dirty="0">
                <a:solidFill>
                  <a:srgbClr val="FF0000"/>
                </a:solidFill>
              </a:rPr>
              <a:t>SUGESTIA DIP: zakładka powinna być wypełniona dopiero po sporządzeniu </a:t>
            </a:r>
            <a:r>
              <a:rPr lang="pl-PL" sz="1800" kern="0" dirty="0">
                <a:solidFill>
                  <a:srgbClr val="FF0000"/>
                </a:solidFill>
                <a:effectLst/>
                <a:latin typeface="Calibri" panose="020F0502020204030204" pitchFamily="34" charset="0"/>
                <a:ea typeface="Times New Roman" panose="02020603050405020304" pitchFamily="18" charset="0"/>
              </a:rPr>
              <a:t>załącznika </a:t>
            </a:r>
            <a:r>
              <a:rPr lang="pl-PL" sz="1800" i="1" kern="0" dirty="0" err="1">
                <a:solidFill>
                  <a:srgbClr val="FF0000"/>
                </a:solidFill>
                <a:effectLst/>
                <a:latin typeface="Calibri" panose="020F0502020204030204" pitchFamily="34" charset="0"/>
                <a:ea typeface="Times New Roman" panose="02020603050405020304" pitchFamily="18" charset="0"/>
              </a:rPr>
              <a:t>Budżet</a:t>
            </a:r>
            <a:r>
              <a:rPr lang="pl-PL" sz="1800" i="1" kern="0" dirty="0">
                <a:solidFill>
                  <a:srgbClr val="FF0000"/>
                </a:solidFill>
                <a:effectLst/>
                <a:latin typeface="Calibri" panose="020F0502020204030204" pitchFamily="34" charset="0"/>
                <a:ea typeface="Times New Roman" panose="02020603050405020304" pitchFamily="18" charset="0"/>
              </a:rPr>
              <a:t> projektu.xlsx</a:t>
            </a:r>
          </a:p>
          <a:p>
            <a:pPr marL="285750" indent="-285750">
              <a:buFont typeface="Wingdings" panose="05000000000000000000" pitchFamily="2" charset="2"/>
              <a:buChar char="q"/>
            </a:pPr>
            <a:endParaRPr lang="pl-PL" dirty="0">
              <a:solidFill>
                <a:srgbClr val="FF0000"/>
              </a:solidFill>
            </a:endParaRPr>
          </a:p>
          <a:p>
            <a:pPr marL="285750" indent="-285750">
              <a:buFont typeface="Wingdings" panose="05000000000000000000" pitchFamily="2" charset="2"/>
              <a:buChar char="q"/>
            </a:pPr>
            <a:r>
              <a:rPr lang="pl-PL" dirty="0"/>
              <a:t>BUDŻET PROJEKTU</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PODSUMOWANIE BUDŻETU – </a:t>
            </a:r>
            <a:r>
              <a:rPr lang="pl-PL" dirty="0">
                <a:solidFill>
                  <a:schemeClr val="bg1">
                    <a:lumMod val="50000"/>
                  </a:schemeClr>
                </a:solidFill>
              </a:rPr>
              <a:t>(zakładka tworzona automatycznie)</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ŹRÓDŁA FINANSOWANIA</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ANALIZA RYZYKA</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DODATKOWE INFORMACJE</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ZAŁĄCZNIKI</a:t>
            </a:r>
          </a:p>
          <a:p>
            <a:pPr marL="285750" indent="-285750">
              <a:buFont typeface="Wingdings" panose="05000000000000000000" pitchFamily="2" charset="2"/>
              <a:buChar char="q"/>
            </a:pPr>
            <a:endParaRPr lang="pl-PL" sz="1600" dirty="0"/>
          </a:p>
          <a:p>
            <a:pPr marL="285750" indent="-285750">
              <a:buFont typeface="Wingdings" panose="05000000000000000000" pitchFamily="2" charset="2"/>
              <a:buChar char="q"/>
            </a:pPr>
            <a:r>
              <a:rPr lang="pl-PL" sz="1600" dirty="0">
                <a:solidFill>
                  <a:srgbClr val="000000"/>
                </a:solidFill>
                <a:effectLst/>
                <a:latin typeface="Arial" panose="020B0604020202020204" pitchFamily="34" charset="0"/>
                <a:ea typeface="Times New Roman" panose="02020603050405020304" pitchFamily="18" charset="0"/>
              </a:rPr>
              <a:t>INFORMACJE O WNIOSKU O DOFINANSOWANIE </a:t>
            </a:r>
            <a:r>
              <a:rPr lang="pl-PL" dirty="0">
                <a:solidFill>
                  <a:schemeClr val="bg1">
                    <a:lumMod val="50000"/>
                  </a:schemeClr>
                </a:solidFill>
              </a:rPr>
              <a:t>(zakładka tworzona automatycznie)</a:t>
            </a:r>
          </a:p>
          <a:p>
            <a:pPr marL="285750" indent="-285750">
              <a:buFont typeface="Wingdings" panose="05000000000000000000" pitchFamily="2" charset="2"/>
              <a:buChar char="q"/>
            </a:pPr>
            <a:endParaRPr lang="pl-PL" sz="1600" dirty="0"/>
          </a:p>
          <a:p>
            <a:endParaRPr lang="pl-PL" dirty="0"/>
          </a:p>
        </p:txBody>
      </p:sp>
    </p:spTree>
    <p:extLst>
      <p:ext uri="{BB962C8B-B14F-4D97-AF65-F5344CB8AC3E}">
        <p14:creationId xmlns:p14="http://schemas.microsoft.com/office/powerpoint/2010/main" val="195844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681608" y="551132"/>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925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„Informacje o projekcie” </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6" name="Obraz 5" descr="Obraz zawierający tekst&#10;&#10;Opis wygenerowany automatycznie">
            <a:extLst>
              <a:ext uri="{FF2B5EF4-FFF2-40B4-BE49-F238E27FC236}">
                <a16:creationId xmlns:a16="http://schemas.microsoft.com/office/drawing/2014/main" id="{54FD22EE-379E-AAFF-7724-3B506890A996}"/>
              </a:ext>
            </a:extLst>
          </p:cNvPr>
          <p:cNvPicPr>
            <a:picLocks noChangeAspect="1"/>
          </p:cNvPicPr>
          <p:nvPr/>
        </p:nvPicPr>
        <p:blipFill>
          <a:blip r:embed="rId5">
            <a:extLst>
              <a:ext uri="{28A0092B-C50C-407E-A947-70E740481C1C}">
                <a14:useLocalDpi xmlns:a14="http://schemas.microsoft.com/office/drawing/2010/main" val="0"/>
              </a:ext>
            </a:extLst>
          </a:blip>
          <a:srcRect b="11259"/>
          <a:stretch>
            <a:fillRect/>
          </a:stretch>
        </p:blipFill>
        <p:spPr bwMode="auto">
          <a:xfrm>
            <a:off x="0" y="1562323"/>
            <a:ext cx="10841274" cy="5446220"/>
          </a:xfrm>
          <a:prstGeom prst="rect">
            <a:avLst/>
          </a:prstGeom>
          <a:noFill/>
          <a:ln>
            <a:noFill/>
          </a:ln>
        </p:spPr>
      </p:pic>
    </p:spTree>
    <p:extLst>
      <p:ext uri="{BB962C8B-B14F-4D97-AF65-F5344CB8AC3E}">
        <p14:creationId xmlns:p14="http://schemas.microsoft.com/office/powerpoint/2010/main" val="252628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110000"/>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77500" lnSpcReduction="200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„Wnioskodawca i realizatorzy” </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3" name="Obraz 2">
            <a:extLst>
              <a:ext uri="{FF2B5EF4-FFF2-40B4-BE49-F238E27FC236}">
                <a16:creationId xmlns:a16="http://schemas.microsoft.com/office/drawing/2014/main" id="{98140678-DC50-CB23-56F8-62ADA1CD8E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346" y="683493"/>
            <a:ext cx="9937104" cy="5505731"/>
          </a:xfrm>
          <a:prstGeom prst="rect">
            <a:avLst/>
          </a:prstGeom>
          <a:noFill/>
          <a:ln>
            <a:noFill/>
          </a:ln>
        </p:spPr>
      </p:pic>
      <p:pic>
        <p:nvPicPr>
          <p:cNvPr id="5" name="Obraz 4">
            <a:extLst>
              <a:ext uri="{FF2B5EF4-FFF2-40B4-BE49-F238E27FC236}">
                <a16:creationId xmlns:a16="http://schemas.microsoft.com/office/drawing/2014/main" id="{1AA5F832-06EB-2B8D-DEE4-4AC4DA17D11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74192" y="5235184"/>
            <a:ext cx="8096250" cy="2247900"/>
          </a:xfrm>
          <a:prstGeom prst="rect">
            <a:avLst/>
          </a:prstGeom>
          <a:noFill/>
          <a:ln>
            <a:noFill/>
          </a:ln>
        </p:spPr>
      </p:pic>
    </p:spTree>
    <p:extLst>
      <p:ext uri="{BB962C8B-B14F-4D97-AF65-F5344CB8AC3E}">
        <p14:creationId xmlns:p14="http://schemas.microsoft.com/office/powerpoint/2010/main" val="325044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110000"/>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„Wskaźniki projektu” </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pole tekstowe 5">
            <a:extLst>
              <a:ext uri="{FF2B5EF4-FFF2-40B4-BE49-F238E27FC236}">
                <a16:creationId xmlns:a16="http://schemas.microsoft.com/office/drawing/2014/main" id="{E82563B5-189D-B9D2-03F3-7A899BD3F6C7}"/>
              </a:ext>
            </a:extLst>
          </p:cNvPr>
          <p:cNvSpPr txBox="1"/>
          <p:nvPr/>
        </p:nvSpPr>
        <p:spPr>
          <a:xfrm>
            <a:off x="809402" y="1619597"/>
            <a:ext cx="9505056" cy="4524315"/>
          </a:xfrm>
          <a:prstGeom prst="rect">
            <a:avLst/>
          </a:prstGeom>
          <a:noFill/>
        </p:spPr>
        <p:txBody>
          <a:bodyPr wrap="square" rtlCol="0">
            <a:spAutoFit/>
          </a:bodyPr>
          <a:lstStyle/>
          <a:p>
            <a:pPr algn="ctr">
              <a:lnSpc>
                <a:spcPct val="150000"/>
              </a:lnSpc>
            </a:pPr>
            <a:r>
              <a:rPr lang="pl-PL" sz="1800" dirty="0">
                <a:effectLst/>
                <a:latin typeface="Arial" panose="020B0604020202020204" pitchFamily="34" charset="0"/>
                <a:ea typeface="Times New Roman" panose="02020603050405020304" pitchFamily="18" charset="0"/>
              </a:rPr>
              <a:t>W ramach wniosku o dofinansowanie wnioskodawca ma obowiązek uwzględnić wszystkie adekwatne wskaźniki produktu oraz rezultatu, odpowiadające celowi i zakresowi projektu.</a:t>
            </a:r>
          </a:p>
          <a:p>
            <a:pPr algn="ctr">
              <a:lnSpc>
                <a:spcPct val="150000"/>
              </a:lnSpc>
            </a:pPr>
            <a:r>
              <a:rPr lang="pl-PL" sz="1800" dirty="0">
                <a:effectLst/>
                <a:latin typeface="Arial" panose="020B060402020202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pPr algn="ctr">
              <a:lnSpc>
                <a:spcPct val="150000"/>
              </a:lnSpc>
            </a:pPr>
            <a:r>
              <a:rPr lang="pl-PL" sz="1800" b="1" dirty="0">
                <a:effectLst/>
                <a:latin typeface="Arial" panose="020B0604020202020204" pitchFamily="34" charset="0"/>
                <a:ea typeface="Times New Roman" panose="02020603050405020304" pitchFamily="18" charset="0"/>
              </a:rPr>
              <a:t>Lista wskaźników na poziomie naboru dla Działania 9.4.A Inwestycje MŚP stanowi załącznik nr 2 do Regulaminu wyboru projektów.</a:t>
            </a:r>
          </a:p>
          <a:p>
            <a:pPr algn="ctr">
              <a:lnSpc>
                <a:spcPct val="150000"/>
              </a:lnSpc>
            </a:pPr>
            <a:endParaRPr lang="pl-PL" b="1" dirty="0">
              <a:latin typeface="Arial" panose="020B0604020202020204" pitchFamily="34" charset="0"/>
              <a:ea typeface="Times New Roman" panose="02020603050405020304" pitchFamily="18" charset="0"/>
            </a:endParaRPr>
          </a:p>
          <a:p>
            <a:pPr algn="ctr">
              <a:lnSpc>
                <a:spcPct val="150000"/>
              </a:lnSpc>
            </a:pPr>
            <a:r>
              <a:rPr lang="pl-PL"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Uwaga!</a:t>
            </a:r>
            <a:endParaRPr lang="pl-PL" sz="1800" dirty="0">
              <a:effectLst/>
              <a:latin typeface="Verdana" panose="020B0604030504040204" pitchFamily="34" charset="0"/>
              <a:ea typeface="Times New Roman" panose="02020603050405020304" pitchFamily="18" charset="0"/>
              <a:cs typeface="Times New Roman" panose="02020603050405020304" pitchFamily="18" charset="0"/>
            </a:endParaRPr>
          </a:p>
          <a:p>
            <a:pPr lvl="0" algn="ctr">
              <a:lnSpc>
                <a:spcPct val="150000"/>
              </a:lnSpc>
              <a:buClr>
                <a:srgbClr val="FF0000"/>
              </a:buClr>
            </a:pPr>
            <a:r>
              <a:rPr lang="pl-PL" sz="1800" dirty="0">
                <a:effectLst/>
                <a:latin typeface="Arial" panose="020B0604020202020204" pitchFamily="34" charset="0"/>
                <a:ea typeface="Times New Roman" panose="02020603050405020304" pitchFamily="18" charset="0"/>
                <a:cs typeface="Times New Roman" panose="02020603050405020304" pitchFamily="18" charset="0"/>
              </a:rPr>
              <a:t>Nie wszystkie wskaźniki oznaczone w systemie jako obowiązkowe muszą być adekwatne, tj. obligatoryjnie wybrane w projekcie.</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endParaRPr lang="pl-PL" sz="1800" dirty="0">
              <a:effectLst/>
              <a:latin typeface="Times New Roman" panose="02020603050405020304" pitchFamily="18" charset="0"/>
              <a:ea typeface="Times New Roman" panose="02020603050405020304" pitchFamily="18" charset="0"/>
            </a:endParaRPr>
          </a:p>
          <a:p>
            <a:pPr algn="ctr"/>
            <a:endParaRPr lang="pl-PL" dirty="0"/>
          </a:p>
        </p:txBody>
      </p:sp>
    </p:spTree>
    <p:extLst>
      <p:ext uri="{BB962C8B-B14F-4D97-AF65-F5344CB8AC3E}">
        <p14:creationId xmlns:p14="http://schemas.microsoft.com/office/powerpoint/2010/main" val="70969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681608" y="551132"/>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Budżet projektu </a:t>
            </a:r>
          </a:p>
        </p:txBody>
      </p:sp>
      <p:sp>
        <p:nvSpPr>
          <p:cNvPr id="8" name="pole tekstowe 7">
            <a:extLst>
              <a:ext uri="{FF2B5EF4-FFF2-40B4-BE49-F238E27FC236}">
                <a16:creationId xmlns:a16="http://schemas.microsoft.com/office/drawing/2014/main" id="{E394FD26-22EC-D657-6E4B-BAEECD0ED369}"/>
              </a:ext>
            </a:extLst>
          </p:cNvPr>
          <p:cNvSpPr txBox="1"/>
          <p:nvPr/>
        </p:nvSpPr>
        <p:spPr>
          <a:xfrm>
            <a:off x="449362" y="1619597"/>
            <a:ext cx="9505057" cy="3139321"/>
          </a:xfrm>
          <a:prstGeom prst="rect">
            <a:avLst/>
          </a:prstGeom>
          <a:noFill/>
        </p:spPr>
        <p:txBody>
          <a:bodyPr wrap="square" rtlCol="0">
            <a:spAutoFit/>
          </a:bodyPr>
          <a:lstStyle/>
          <a:p>
            <a:pPr algn="ctr"/>
            <a:r>
              <a:rPr lang="pl-PL" sz="1800" b="1" kern="0" dirty="0">
                <a:solidFill>
                  <a:srgbClr val="FF0000"/>
                </a:solidFill>
                <a:effectLst/>
                <a:latin typeface="Calibri" panose="020F0502020204030204" pitchFamily="34" charset="0"/>
                <a:ea typeface="Times New Roman" panose="02020603050405020304" pitchFamily="18" charset="0"/>
              </a:rPr>
              <a:t>UWAGA!</a:t>
            </a:r>
            <a:r>
              <a:rPr lang="pl-PL" sz="1800" kern="0" dirty="0">
                <a:solidFill>
                  <a:srgbClr val="FF0000"/>
                </a:solidFill>
                <a:effectLst/>
                <a:latin typeface="Calibri" panose="020F0502020204030204" pitchFamily="34" charset="0"/>
                <a:ea typeface="Times New Roman" panose="02020603050405020304" pitchFamily="18" charset="0"/>
              </a:rPr>
              <a:t> </a:t>
            </a:r>
            <a:r>
              <a:rPr lang="pl-PL" sz="1800" kern="0" dirty="0">
                <a:effectLst/>
                <a:latin typeface="Calibri" panose="020F0502020204030204" pitchFamily="34" charset="0"/>
                <a:ea typeface="Times New Roman" panose="02020603050405020304" pitchFamily="18" charset="0"/>
              </a:rPr>
              <a:t>Przed wypełnieniem Sekcji D Zadania oraz Sekcji E Budżet projektu należy wypełnić plik pn. </a:t>
            </a:r>
            <a:r>
              <a:rPr lang="pl-PL" sz="1800" i="1" kern="0" dirty="0" err="1">
                <a:effectLst/>
                <a:latin typeface="Calibri" panose="020F0502020204030204" pitchFamily="34" charset="0"/>
                <a:ea typeface="Times New Roman" panose="02020603050405020304" pitchFamily="18" charset="0"/>
              </a:rPr>
              <a:t>Załącznik</a:t>
            </a:r>
            <a:r>
              <a:rPr lang="pl-PL" sz="1800" i="1" kern="0" dirty="0">
                <a:effectLst/>
                <a:latin typeface="Calibri" panose="020F0502020204030204" pitchFamily="34" charset="0"/>
                <a:ea typeface="Times New Roman" panose="02020603050405020304" pitchFamily="18" charset="0"/>
              </a:rPr>
              <a:t> nr 2 </a:t>
            </a:r>
            <a:r>
              <a:rPr lang="pl-PL" sz="1800" i="1" kern="0" dirty="0" err="1">
                <a:effectLst/>
                <a:latin typeface="Calibri" panose="020F0502020204030204" pitchFamily="34" charset="0"/>
                <a:ea typeface="Times New Roman" panose="02020603050405020304" pitchFamily="18" charset="0"/>
              </a:rPr>
              <a:t>Budżet</a:t>
            </a:r>
            <a:r>
              <a:rPr lang="pl-PL" sz="1800" i="1" kern="0" dirty="0">
                <a:effectLst/>
                <a:latin typeface="Calibri" panose="020F0502020204030204" pitchFamily="34" charset="0"/>
                <a:ea typeface="Times New Roman" panose="02020603050405020304" pitchFamily="18" charset="0"/>
              </a:rPr>
              <a:t> projektu.xlsx</a:t>
            </a:r>
          </a:p>
          <a:p>
            <a:endParaRPr lang="pl-PL" i="1" kern="0" dirty="0">
              <a:latin typeface="Calibri" panose="020F0502020204030204" pitchFamily="34" charset="0"/>
            </a:endParaRPr>
          </a:p>
          <a:p>
            <a:endParaRPr lang="pl-PL" i="1" kern="0" dirty="0">
              <a:latin typeface="Calibri" panose="020F0502020204030204" pitchFamily="34" charset="0"/>
            </a:endParaRPr>
          </a:p>
          <a:p>
            <a:r>
              <a:rPr lang="pl-PL" sz="1800" kern="0" dirty="0">
                <a:effectLst/>
                <a:latin typeface="Calibri" panose="020F0502020204030204" pitchFamily="34" charset="0"/>
                <a:ea typeface="Times New Roman" panose="02020603050405020304" pitchFamily="18" charset="0"/>
              </a:rPr>
              <a:t>Należy wypełniać tylko żółte pola</a:t>
            </a:r>
            <a:endParaRPr lang="pl-PL" sz="1800" dirty="0">
              <a:effectLst/>
              <a:latin typeface="Times New Roman" panose="02020603050405020304" pitchFamily="18" charset="0"/>
              <a:ea typeface="Times New Roman" panose="02020603050405020304" pitchFamily="18" charset="0"/>
            </a:endParaRPr>
          </a:p>
          <a:p>
            <a:endParaRPr lang="pl-PL" i="1" kern="0" dirty="0">
              <a:latin typeface="Calibri" panose="020F0502020204030204" pitchFamily="34" charset="0"/>
            </a:endParaRPr>
          </a:p>
          <a:p>
            <a:pPr algn="just"/>
            <a:r>
              <a:rPr lang="pl-PL" sz="1800" b="1" u="sng" dirty="0">
                <a:solidFill>
                  <a:srgbClr val="ED7D31"/>
                </a:solidFill>
                <a:effectLst/>
                <a:latin typeface="Calibri" panose="020F0502020204030204" pitchFamily="34" charset="0"/>
                <a:ea typeface="Times New Roman" panose="02020603050405020304" pitchFamily="18" charset="0"/>
              </a:rPr>
              <a:t>Krok 1: Zakładka </a:t>
            </a:r>
            <a:r>
              <a:rPr lang="pl-PL" sz="1800" i="1" u="sng" dirty="0">
                <a:solidFill>
                  <a:srgbClr val="ED7D31"/>
                </a:solidFill>
                <a:effectLst/>
                <a:latin typeface="Calibri" panose="020F0502020204030204" pitchFamily="34" charset="0"/>
                <a:ea typeface="Times New Roman" panose="02020603050405020304" pitchFamily="18" charset="0"/>
              </a:rPr>
              <a:t>Dane wnioskodawcy</a:t>
            </a:r>
            <a:endParaRPr lang="pl-PL" sz="1800" dirty="0">
              <a:effectLst/>
              <a:latin typeface="Times New Roman" panose="02020603050405020304" pitchFamily="18" charset="0"/>
              <a:ea typeface="Times New Roman" panose="02020603050405020304" pitchFamily="18" charset="0"/>
            </a:endParaRPr>
          </a:p>
          <a:p>
            <a:pPr indent="449580" algn="just"/>
            <a:r>
              <a:rPr lang="pl-PL" sz="1800" i="1" u="none" strike="noStrike" dirty="0">
                <a:solidFill>
                  <a:srgbClr val="ED7D31"/>
                </a:solidFill>
                <a:effectLst/>
                <a:latin typeface="Calibri" panose="020F050202020403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pPr algn="just"/>
            <a:r>
              <a:rPr lang="pl-PL" sz="1800" dirty="0">
                <a:effectLst/>
                <a:latin typeface="Calibri" panose="020F0502020204030204" pitchFamily="34" charset="0"/>
                <a:ea typeface="Times New Roman" panose="02020603050405020304" pitchFamily="18" charset="0"/>
              </a:rPr>
              <a:t>Wypełniamy pole </a:t>
            </a:r>
            <a:r>
              <a:rPr lang="pl-PL" sz="1800" i="1" dirty="0">
                <a:effectLst/>
                <a:latin typeface="Calibri" panose="020F0502020204030204" pitchFamily="34" charset="0"/>
                <a:ea typeface="Times New Roman" panose="02020603050405020304" pitchFamily="18" charset="0"/>
              </a:rPr>
              <a:t>Nazwa Wnioskodawcy </a:t>
            </a:r>
            <a:r>
              <a:rPr lang="pl-PL" sz="1800" dirty="0">
                <a:effectLst/>
                <a:latin typeface="Calibri" panose="020F0502020204030204" pitchFamily="34" charset="0"/>
                <a:ea typeface="Times New Roman" panose="02020603050405020304" pitchFamily="18" charset="0"/>
              </a:rPr>
              <a:t>oraz wybieramy z listy rozwijanej </a:t>
            </a:r>
            <a:r>
              <a:rPr lang="pl-PL" sz="1800" i="1" dirty="0">
                <a:effectLst/>
                <a:latin typeface="Calibri" panose="020F0502020204030204" pitchFamily="34" charset="0"/>
                <a:ea typeface="Times New Roman" panose="02020603050405020304" pitchFamily="18" charset="0"/>
              </a:rPr>
              <a:t>Status Wnioskodawcy, Wnioskowany poziom dofinansowania </a:t>
            </a:r>
            <a:r>
              <a:rPr lang="pl-PL" sz="1800" dirty="0">
                <a:effectLst/>
                <a:latin typeface="Calibri" panose="020F0502020204030204" pitchFamily="34" charset="0"/>
                <a:ea typeface="Times New Roman" panose="02020603050405020304" pitchFamily="18" charset="0"/>
              </a:rPr>
              <a:t>oraz </a:t>
            </a:r>
            <a:r>
              <a:rPr lang="pl-PL" sz="1800" i="1" dirty="0">
                <a:effectLst/>
                <a:latin typeface="Calibri" panose="020F0502020204030204" pitchFamily="34" charset="0"/>
                <a:ea typeface="Times New Roman" panose="02020603050405020304" pitchFamily="18" charset="0"/>
              </a:rPr>
              <a:t>Czy osiągnięto limit pomocy de </a:t>
            </a:r>
            <a:r>
              <a:rPr lang="pl-PL" sz="1800" i="1" dirty="0" err="1">
                <a:effectLst/>
                <a:latin typeface="Calibri" panose="020F0502020204030204" pitchFamily="34" charset="0"/>
                <a:ea typeface="Times New Roman" panose="02020603050405020304" pitchFamily="18" charset="0"/>
              </a:rPr>
              <a:t>minimis</a:t>
            </a:r>
            <a:r>
              <a:rPr lang="pl-PL" sz="1800" i="1" dirty="0">
                <a:effectLst/>
                <a:latin typeface="Calibri" panose="020F0502020204030204" pitchFamily="34" charset="0"/>
                <a:ea typeface="Times New Roman" panose="02020603050405020304" pitchFamily="18" charset="0"/>
              </a:rPr>
              <a:t> ?</a:t>
            </a:r>
            <a:endParaRPr lang="pl-PL" sz="1800" i="1" dirty="0">
              <a:effectLst/>
              <a:latin typeface="Times New Roman" panose="02020603050405020304" pitchFamily="18" charset="0"/>
              <a:ea typeface="Times New Roman" panose="02020603050405020304" pitchFamily="18" charset="0"/>
            </a:endParaRPr>
          </a:p>
          <a:p>
            <a:endParaRPr lang="pl-PL" dirty="0"/>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12" name="Obraz 11" descr="Obraz zawierający tekst, zrzut ekranu, linia, Czcionka&#10;&#10;Opis wygenerowany automatycznie">
            <a:extLst>
              <a:ext uri="{FF2B5EF4-FFF2-40B4-BE49-F238E27FC236}">
                <a16:creationId xmlns:a16="http://schemas.microsoft.com/office/drawing/2014/main" id="{DF5827BA-4964-B237-8B1A-5B0643D26E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39" y="4745548"/>
            <a:ext cx="10170442" cy="1961549"/>
          </a:xfrm>
          <a:prstGeom prst="rect">
            <a:avLst/>
          </a:prstGeom>
        </p:spPr>
      </p:pic>
    </p:spTree>
    <p:extLst>
      <p:ext uri="{BB962C8B-B14F-4D97-AF65-F5344CB8AC3E}">
        <p14:creationId xmlns:p14="http://schemas.microsoft.com/office/powerpoint/2010/main" val="41222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84228"/>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55000" lnSpcReduction="200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Budżet projektu – Czy osiągnięto limit pomocy de </a:t>
            </a:r>
            <a:r>
              <a:rPr lang="pl-PL" dirty="0" err="1"/>
              <a:t>minimis</a:t>
            </a:r>
            <a:r>
              <a:rPr lang="pl-PL" dirty="0"/>
              <a:t>? </a:t>
            </a:r>
          </a:p>
        </p:txBody>
      </p:sp>
      <p:sp>
        <p:nvSpPr>
          <p:cNvPr id="8" name="pole tekstowe 7">
            <a:extLst>
              <a:ext uri="{FF2B5EF4-FFF2-40B4-BE49-F238E27FC236}">
                <a16:creationId xmlns:a16="http://schemas.microsoft.com/office/drawing/2014/main" id="{E394FD26-22EC-D657-6E4B-BAEECD0ED369}"/>
              </a:ext>
            </a:extLst>
          </p:cNvPr>
          <p:cNvSpPr txBox="1"/>
          <p:nvPr/>
        </p:nvSpPr>
        <p:spPr>
          <a:xfrm>
            <a:off x="89322" y="1203603"/>
            <a:ext cx="10297144" cy="861774"/>
          </a:xfrm>
          <a:prstGeom prst="rect">
            <a:avLst/>
          </a:prstGeom>
          <a:noFill/>
        </p:spPr>
        <p:txBody>
          <a:bodyPr wrap="square" rtlCol="0">
            <a:spAutoFit/>
          </a:bodyPr>
          <a:lstStyle/>
          <a:p>
            <a:r>
              <a:rPr lang="pl-PL" sz="1600" kern="0" dirty="0">
                <a:effectLst/>
                <a:latin typeface="Calibri" panose="020F0502020204030204" pitchFamily="34" charset="0"/>
                <a:ea typeface="Times New Roman" panose="02020603050405020304" pitchFamily="18" charset="0"/>
              </a:rPr>
              <a:t>W przypadku zaznaczenia: </a:t>
            </a:r>
            <a:r>
              <a:rPr lang="pl-PL" sz="1600" b="1" kern="0" dirty="0">
                <a:solidFill>
                  <a:srgbClr val="FF0000"/>
                </a:solidFill>
                <a:effectLst/>
                <a:latin typeface="Calibri" panose="020F0502020204030204" pitchFamily="34" charset="0"/>
                <a:ea typeface="Times New Roman" panose="02020603050405020304" pitchFamily="18" charset="0"/>
              </a:rPr>
              <a:t>„Tak – osiągnięto”</a:t>
            </a:r>
            <a:r>
              <a:rPr lang="pl-PL" sz="1600" b="1" kern="0" dirty="0">
                <a:effectLst/>
                <a:latin typeface="Calibri" panose="020F0502020204030204" pitchFamily="34" charset="0"/>
                <a:ea typeface="Times New Roman" panose="02020603050405020304" pitchFamily="18" charset="0"/>
              </a:rPr>
              <a:t>,</a:t>
            </a:r>
            <a:r>
              <a:rPr lang="pl-PL" sz="1600" kern="0" dirty="0">
                <a:effectLst/>
                <a:latin typeface="Calibri" panose="020F0502020204030204" pitchFamily="34" charset="0"/>
                <a:ea typeface="Times New Roman" panose="02020603050405020304" pitchFamily="18" charset="0"/>
              </a:rPr>
              <a:t> wysokość kosztów kwalifikowalnych pośrednich (ryczałt) automatycznie zostanie ustalona na poziomie 0,00 PLN</a:t>
            </a:r>
          </a:p>
          <a:p>
            <a:endParaRPr lang="pl-PL" dirty="0"/>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3" name="Obraz 2" descr="Obraz zawierający tekst, linia, diagram, Równolegle&#10;&#10;Opis wygenerowany automatycznie">
            <a:extLst>
              <a:ext uri="{FF2B5EF4-FFF2-40B4-BE49-F238E27FC236}">
                <a16:creationId xmlns:a16="http://schemas.microsoft.com/office/drawing/2014/main" id="{BE5748F5-FD6C-5032-A5E0-9D89C406C4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374" y="2005122"/>
            <a:ext cx="9361040" cy="4970253"/>
          </a:xfrm>
          <a:prstGeom prst="rect">
            <a:avLst/>
          </a:prstGeom>
        </p:spPr>
      </p:pic>
    </p:spTree>
    <p:extLst>
      <p:ext uri="{BB962C8B-B14F-4D97-AF65-F5344CB8AC3E}">
        <p14:creationId xmlns:p14="http://schemas.microsoft.com/office/powerpoint/2010/main" val="3842943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84228"/>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55000" lnSpcReduction="200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Budżet projektu – Czy osiągnięto limit pomocy de </a:t>
            </a:r>
            <a:r>
              <a:rPr lang="pl-PL" dirty="0" err="1"/>
              <a:t>minimis</a:t>
            </a:r>
            <a:r>
              <a:rPr lang="pl-PL" dirty="0"/>
              <a:t>? </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pole tekstowe 5">
            <a:extLst>
              <a:ext uri="{FF2B5EF4-FFF2-40B4-BE49-F238E27FC236}">
                <a16:creationId xmlns:a16="http://schemas.microsoft.com/office/drawing/2014/main" id="{6622F2CA-D45C-259B-FAD7-AFB3B138E2F6}"/>
              </a:ext>
            </a:extLst>
          </p:cNvPr>
          <p:cNvSpPr txBox="1"/>
          <p:nvPr/>
        </p:nvSpPr>
        <p:spPr>
          <a:xfrm>
            <a:off x="238437" y="1619597"/>
            <a:ext cx="9998913" cy="1200329"/>
          </a:xfrm>
          <a:prstGeom prst="rect">
            <a:avLst/>
          </a:prstGeom>
          <a:noFill/>
        </p:spPr>
        <p:txBody>
          <a:bodyPr wrap="square" rtlCol="0">
            <a:spAutoFit/>
          </a:bodyPr>
          <a:lstStyle/>
          <a:p>
            <a:pPr algn="just"/>
            <a:r>
              <a:rPr lang="pl-PL" sz="1800" dirty="0">
                <a:effectLst/>
                <a:latin typeface="Calibri" panose="020F0502020204030204" pitchFamily="34" charset="0"/>
                <a:ea typeface="Times New Roman" panose="02020603050405020304" pitchFamily="18" charset="0"/>
              </a:rPr>
              <a:t>W przypadku zaznaczenia: „</a:t>
            </a:r>
            <a:r>
              <a:rPr lang="pl-PL" sz="1800" b="1" dirty="0">
                <a:solidFill>
                  <a:srgbClr val="4472C4"/>
                </a:solidFill>
                <a:effectLst/>
                <a:latin typeface="Calibri" panose="020F0502020204030204" pitchFamily="34" charset="0"/>
                <a:ea typeface="Times New Roman" panose="02020603050405020304" pitchFamily="18" charset="0"/>
              </a:rPr>
              <a:t>Nie - nie osiągnięto”, </a:t>
            </a:r>
            <a:r>
              <a:rPr lang="pl-PL" sz="1800" dirty="0">
                <a:effectLst/>
                <a:latin typeface="Calibri" panose="020F0502020204030204" pitchFamily="34" charset="0"/>
                <a:ea typeface="Times New Roman" panose="02020603050405020304" pitchFamily="18" charset="0"/>
              </a:rPr>
              <a:t>wysokość kosztów kwalifikowalnych pośrednich (ryczałt) automatycznie zostanie ustalona na poziomie 7% kosztów pośrednich (w polu nr 5). Przy czym wartość ta zostanie wykazana dopiero po wypełnieniu pozostałych zakładek pliku.</a:t>
            </a:r>
            <a:endParaRPr lang="pl-PL" sz="1800" dirty="0">
              <a:effectLst/>
              <a:latin typeface="Times New Roman" panose="02020603050405020304" pitchFamily="18" charset="0"/>
              <a:ea typeface="Times New Roman" panose="02020603050405020304" pitchFamily="18" charset="0"/>
            </a:endParaRPr>
          </a:p>
          <a:p>
            <a:endParaRPr lang="pl-PL" dirty="0"/>
          </a:p>
        </p:txBody>
      </p:sp>
      <p:pic>
        <p:nvPicPr>
          <p:cNvPr id="7" name="Obraz 6" descr="Obraz zawierający tekst, zrzut ekranu, linia, numer&#10;&#10;Opis wygenerowany automatycznie">
            <a:extLst>
              <a:ext uri="{FF2B5EF4-FFF2-40B4-BE49-F238E27FC236}">
                <a16:creationId xmlns:a16="http://schemas.microsoft.com/office/drawing/2014/main" id="{10E167E9-A514-C4E9-0B9F-173C656C8F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699722"/>
            <a:ext cx="10572714" cy="4464491"/>
          </a:xfrm>
          <a:prstGeom prst="rect">
            <a:avLst/>
          </a:prstGeom>
        </p:spPr>
      </p:pic>
    </p:spTree>
    <p:extLst>
      <p:ext uri="{BB962C8B-B14F-4D97-AF65-F5344CB8AC3E}">
        <p14:creationId xmlns:p14="http://schemas.microsoft.com/office/powerpoint/2010/main" val="150292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681608" y="551132"/>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Budżet projektu </a:t>
            </a:r>
          </a:p>
        </p:txBody>
      </p:sp>
      <p:sp>
        <p:nvSpPr>
          <p:cNvPr id="8" name="pole tekstowe 7">
            <a:extLst>
              <a:ext uri="{FF2B5EF4-FFF2-40B4-BE49-F238E27FC236}">
                <a16:creationId xmlns:a16="http://schemas.microsoft.com/office/drawing/2014/main" id="{E394FD26-22EC-D657-6E4B-BAEECD0ED369}"/>
              </a:ext>
            </a:extLst>
          </p:cNvPr>
          <p:cNvSpPr txBox="1"/>
          <p:nvPr/>
        </p:nvSpPr>
        <p:spPr>
          <a:xfrm>
            <a:off x="449362" y="1379180"/>
            <a:ext cx="9505057" cy="4616648"/>
          </a:xfrm>
          <a:prstGeom prst="rect">
            <a:avLst/>
          </a:prstGeom>
          <a:noFill/>
        </p:spPr>
        <p:txBody>
          <a:bodyPr wrap="square" rtlCol="0">
            <a:spAutoFit/>
          </a:bodyPr>
          <a:lstStyle/>
          <a:p>
            <a:pPr algn="just"/>
            <a:r>
              <a:rPr lang="pl-PL" sz="1800" b="1" u="sng" dirty="0">
                <a:solidFill>
                  <a:srgbClr val="ED7D31"/>
                </a:solidFill>
                <a:effectLst/>
                <a:latin typeface="Calibri" panose="020F0502020204030204" pitchFamily="34" charset="0"/>
                <a:ea typeface="Times New Roman" panose="02020603050405020304" pitchFamily="18" charset="0"/>
              </a:rPr>
              <a:t>Krok 2: Zakładki: </a:t>
            </a:r>
          </a:p>
          <a:p>
            <a:pPr algn="just"/>
            <a:endParaRPr lang="pl-PL" sz="600" b="1" u="sng" dirty="0">
              <a:solidFill>
                <a:srgbClr val="ED7D31"/>
              </a:solidFill>
              <a:latin typeface="Calibri" panose="020F0502020204030204" pitchFamily="34" charset="0"/>
              <a:ea typeface="Times New Roman" panose="02020603050405020304" pitchFamily="18" charset="0"/>
            </a:endParaRPr>
          </a:p>
          <a:p>
            <a:pPr indent="449580" algn="just"/>
            <a:r>
              <a:rPr lang="pl-PL" sz="1800" i="1" u="sng" dirty="0">
                <a:solidFill>
                  <a:srgbClr val="ED7D31"/>
                </a:solidFill>
                <a:effectLst/>
                <a:latin typeface="Calibri" panose="020F0502020204030204" pitchFamily="34" charset="0"/>
                <a:ea typeface="Times New Roman" panose="02020603050405020304" pitchFamily="18" charset="0"/>
              </a:rPr>
              <a:t>ZADANIE 1 Środki trwałe</a:t>
            </a:r>
            <a:endParaRPr lang="pl-PL" sz="1800" dirty="0">
              <a:effectLst/>
              <a:latin typeface="Times New Roman" panose="02020603050405020304" pitchFamily="18" charset="0"/>
              <a:ea typeface="Times New Roman" panose="02020603050405020304" pitchFamily="18" charset="0"/>
            </a:endParaRPr>
          </a:p>
          <a:p>
            <a:pPr marL="449580" algn="just"/>
            <a:r>
              <a:rPr lang="pl-PL" sz="1800" i="1" u="sng" dirty="0">
                <a:solidFill>
                  <a:srgbClr val="ED7D31"/>
                </a:solidFill>
                <a:effectLst/>
                <a:latin typeface="Calibri" panose="020F0502020204030204" pitchFamily="34" charset="0"/>
                <a:ea typeface="Times New Roman" panose="02020603050405020304" pitchFamily="18" charset="0"/>
              </a:rPr>
              <a:t>ZADANIE 2 </a:t>
            </a:r>
            <a:r>
              <a:rPr lang="pl-PL" sz="1800" i="1" u="sng" dirty="0" err="1">
                <a:solidFill>
                  <a:srgbClr val="ED7D31"/>
                </a:solidFill>
                <a:effectLst/>
                <a:latin typeface="Calibri" panose="020F0502020204030204" pitchFamily="34" charset="0"/>
                <a:ea typeface="Times New Roman" panose="02020603050405020304" pitchFamily="18" charset="0"/>
              </a:rPr>
              <a:t>WNiP</a:t>
            </a:r>
            <a:endParaRPr lang="pl-PL" sz="1800" dirty="0">
              <a:effectLst/>
              <a:latin typeface="Times New Roman" panose="02020603050405020304" pitchFamily="18" charset="0"/>
              <a:ea typeface="Times New Roman" panose="02020603050405020304" pitchFamily="18" charset="0"/>
            </a:endParaRPr>
          </a:p>
          <a:p>
            <a:pPr marL="449580" algn="just"/>
            <a:r>
              <a:rPr lang="pl-PL" sz="1800" i="1" u="sng" dirty="0">
                <a:solidFill>
                  <a:srgbClr val="ED7D31"/>
                </a:solidFill>
                <a:effectLst/>
                <a:latin typeface="Calibri" panose="020F0502020204030204" pitchFamily="34" charset="0"/>
                <a:ea typeface="Times New Roman" panose="02020603050405020304" pitchFamily="18" charset="0"/>
              </a:rPr>
              <a:t>ZADANIE 3 Roboty budowlane</a:t>
            </a:r>
            <a:endParaRPr lang="pl-PL" sz="1800" dirty="0">
              <a:effectLst/>
              <a:latin typeface="Times New Roman" panose="02020603050405020304" pitchFamily="18" charset="0"/>
              <a:ea typeface="Times New Roman" panose="02020603050405020304" pitchFamily="18" charset="0"/>
            </a:endParaRPr>
          </a:p>
          <a:p>
            <a:pPr marL="449580" algn="just"/>
            <a:r>
              <a:rPr lang="pl-PL" sz="1800" i="1" u="sng" dirty="0">
                <a:solidFill>
                  <a:srgbClr val="ED7D31"/>
                </a:solidFill>
                <a:effectLst/>
                <a:latin typeface="Calibri" panose="020F0502020204030204" pitchFamily="34" charset="0"/>
                <a:ea typeface="Times New Roman" panose="02020603050405020304" pitchFamily="18" charset="0"/>
              </a:rPr>
              <a:t>ZADANIE 4 Nieruchomości</a:t>
            </a:r>
            <a:endParaRPr lang="pl-PL" sz="1800" dirty="0">
              <a:effectLst/>
              <a:latin typeface="Times New Roman" panose="02020603050405020304" pitchFamily="18" charset="0"/>
              <a:ea typeface="Times New Roman" panose="02020603050405020304" pitchFamily="18" charset="0"/>
            </a:endParaRPr>
          </a:p>
          <a:p>
            <a:pPr marL="449580" algn="just"/>
            <a:r>
              <a:rPr lang="pl-PL" sz="1800" i="1" u="sng" dirty="0">
                <a:solidFill>
                  <a:srgbClr val="ED7D31"/>
                </a:solidFill>
                <a:effectLst/>
                <a:latin typeface="Calibri" panose="020F0502020204030204" pitchFamily="34" charset="0"/>
                <a:ea typeface="Times New Roman" panose="02020603050405020304" pitchFamily="18" charset="0"/>
              </a:rPr>
              <a:t>ZADANIE 5 Wkład niepieniężny (Nieruchomości)</a:t>
            </a:r>
            <a:endParaRPr lang="pl-PL" sz="1800" dirty="0">
              <a:effectLst/>
              <a:latin typeface="Times New Roman" panose="02020603050405020304" pitchFamily="18" charset="0"/>
              <a:ea typeface="Times New Roman" panose="02020603050405020304" pitchFamily="18" charset="0"/>
            </a:endParaRPr>
          </a:p>
          <a:p>
            <a:pPr marL="449580" algn="just"/>
            <a:r>
              <a:rPr lang="pl-PL" sz="1800" i="1" u="sng" dirty="0">
                <a:solidFill>
                  <a:srgbClr val="ED7D31"/>
                </a:solidFill>
                <a:effectLst/>
                <a:latin typeface="Calibri" panose="020F0502020204030204" pitchFamily="34" charset="0"/>
                <a:ea typeface="Times New Roman" panose="02020603050405020304" pitchFamily="18" charset="0"/>
              </a:rPr>
              <a:t>ZADANIE 6 Prace przygotowawcze</a:t>
            </a:r>
            <a:endParaRPr lang="pl-PL" sz="1800" dirty="0">
              <a:effectLst/>
              <a:latin typeface="Times New Roman" panose="02020603050405020304" pitchFamily="18" charset="0"/>
              <a:ea typeface="Times New Roman" panose="02020603050405020304" pitchFamily="18" charset="0"/>
            </a:endParaRPr>
          </a:p>
          <a:p>
            <a:pPr algn="just"/>
            <a:endParaRPr lang="pl-PL" sz="1800" b="1" u="sng" dirty="0">
              <a:solidFill>
                <a:srgbClr val="ED7D31"/>
              </a:solidFill>
              <a:effectLst/>
              <a:latin typeface="Calibri" panose="020F0502020204030204" pitchFamily="34" charset="0"/>
              <a:ea typeface="Times New Roman" panose="02020603050405020304" pitchFamily="18" charset="0"/>
            </a:endParaRPr>
          </a:p>
          <a:p>
            <a:pPr algn="just"/>
            <a:r>
              <a:rPr lang="pl-PL" sz="1800" kern="0" dirty="0">
                <a:effectLst/>
                <a:latin typeface="Calibri" panose="020F0502020204030204" pitchFamily="34" charset="0"/>
                <a:ea typeface="Times New Roman" panose="02020603050405020304" pitchFamily="18" charset="0"/>
              </a:rPr>
              <a:t>W kolumnie </a:t>
            </a:r>
            <a:r>
              <a:rPr lang="pl-PL" sz="1800" b="1" kern="0" dirty="0">
                <a:solidFill>
                  <a:srgbClr val="ED7D31"/>
                </a:solidFill>
                <a:effectLst/>
                <a:latin typeface="Calibri" panose="020F0502020204030204" pitchFamily="34" charset="0"/>
                <a:ea typeface="Times New Roman" panose="02020603050405020304" pitchFamily="18" charset="0"/>
              </a:rPr>
              <a:t>„Nazwa kosztu”</a:t>
            </a:r>
            <a:r>
              <a:rPr lang="pl-PL" sz="1800" kern="0" dirty="0">
                <a:effectLst/>
                <a:latin typeface="Calibri" panose="020F0502020204030204" pitchFamily="34" charset="0"/>
                <a:ea typeface="Times New Roman" panose="02020603050405020304" pitchFamily="18" charset="0"/>
              </a:rPr>
              <a:t> należy wpisać nazwę wydatków jakie będą ponoszone w ramach projektu.</a:t>
            </a:r>
          </a:p>
          <a:p>
            <a:pPr algn="just"/>
            <a:endParaRPr lang="pl-PL" kern="0" dirty="0">
              <a:latin typeface="Calibri" panose="020F0502020204030204" pitchFamily="34" charset="0"/>
              <a:ea typeface="Times New Roman" panose="02020603050405020304" pitchFamily="18" charset="0"/>
            </a:endParaRPr>
          </a:p>
          <a:p>
            <a:pPr algn="just"/>
            <a:r>
              <a:rPr lang="pl-PL" sz="1800" dirty="0">
                <a:effectLst/>
                <a:latin typeface="Calibri" panose="020F0502020204030204" pitchFamily="34" charset="0"/>
                <a:ea typeface="Times New Roman" panose="02020603050405020304" pitchFamily="18" charset="0"/>
              </a:rPr>
              <a:t>W przypadku zadań: </a:t>
            </a:r>
            <a:r>
              <a:rPr lang="pl-PL" sz="1800" i="1" u="sng" dirty="0">
                <a:solidFill>
                  <a:srgbClr val="ED7D31"/>
                </a:solidFill>
                <a:effectLst/>
                <a:latin typeface="Calibri" panose="020F0502020204030204" pitchFamily="34" charset="0"/>
                <a:ea typeface="Times New Roman" panose="02020603050405020304" pitchFamily="18" charset="0"/>
              </a:rPr>
              <a:t>ZADANIE 4 Nieruchomości </a:t>
            </a:r>
            <a:r>
              <a:rPr lang="pl-PL" sz="1800" dirty="0">
                <a:effectLst/>
                <a:latin typeface="Calibri" panose="020F0502020204030204" pitchFamily="34" charset="0"/>
                <a:ea typeface="Times New Roman" panose="02020603050405020304" pitchFamily="18" charset="0"/>
              </a:rPr>
              <a:t>oraz </a:t>
            </a:r>
            <a:r>
              <a:rPr lang="pl-PL" sz="1800" i="1" u="sng" dirty="0">
                <a:solidFill>
                  <a:srgbClr val="ED7D31"/>
                </a:solidFill>
                <a:effectLst/>
                <a:latin typeface="Calibri" panose="020F0502020204030204" pitchFamily="34" charset="0"/>
                <a:ea typeface="Times New Roman" panose="02020603050405020304" pitchFamily="18" charset="0"/>
              </a:rPr>
              <a:t>ZADANIE 5 Wkład niepieniężny (Nieruchomości) </a:t>
            </a:r>
            <a:r>
              <a:rPr lang="pl-PL" sz="1800" dirty="0">
                <a:effectLst/>
                <a:latin typeface="Calibri" panose="020F0502020204030204" pitchFamily="34" charset="0"/>
                <a:ea typeface="Times New Roman" panose="02020603050405020304" pitchFamily="18" charset="0"/>
              </a:rPr>
              <a:t> w kolumnie </a:t>
            </a:r>
            <a:r>
              <a:rPr lang="pl-PL" sz="1800" b="1" dirty="0">
                <a:solidFill>
                  <a:srgbClr val="ED7D31"/>
                </a:solidFill>
                <a:effectLst/>
                <a:latin typeface="Calibri" panose="020F0502020204030204" pitchFamily="34" charset="0"/>
                <a:ea typeface="Times New Roman" panose="02020603050405020304" pitchFamily="18" charset="0"/>
              </a:rPr>
              <a:t>„Rodzaj nieruchomości” </a:t>
            </a:r>
            <a:r>
              <a:rPr lang="pl-PL" sz="1800" dirty="0">
                <a:effectLst/>
                <a:latin typeface="Calibri" panose="020F0502020204030204" pitchFamily="34" charset="0"/>
                <a:ea typeface="Times New Roman" panose="02020603050405020304" pitchFamily="18" charset="0"/>
              </a:rPr>
              <a:t>należy z listy rozwijalnej wybrać rodzaj nieruchomości:</a:t>
            </a:r>
            <a:endParaRPr lang="pl-PL" sz="1800" dirty="0">
              <a:effectLst/>
              <a:latin typeface="Times New Roman" panose="02020603050405020304" pitchFamily="18"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indent="449580" algn="just"/>
            <a:r>
              <a:rPr lang="pl-PL" sz="1800" i="1" u="none" strike="noStrike" dirty="0">
                <a:solidFill>
                  <a:srgbClr val="ED7D31"/>
                </a:solidFill>
                <a:effectLst/>
                <a:latin typeface="Calibri" panose="020F050202020403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endParaRPr lang="pl-PL" dirty="0"/>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3" name="Obraz 2" descr="Obraz zawierający tekst, zrzut ekranu, linia, numer&#10;&#10;Opis wygenerowany automatycznie">
            <a:extLst>
              <a:ext uri="{FF2B5EF4-FFF2-40B4-BE49-F238E27FC236}">
                <a16:creationId xmlns:a16="http://schemas.microsoft.com/office/drawing/2014/main" id="{4CAD5F67-2D1A-8B3F-9B8E-F24A05794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362" y="5308961"/>
            <a:ext cx="9649072" cy="1743068"/>
          </a:xfrm>
          <a:prstGeom prst="rect">
            <a:avLst/>
          </a:prstGeom>
        </p:spPr>
      </p:pic>
    </p:spTree>
    <p:extLst>
      <p:ext uri="{BB962C8B-B14F-4D97-AF65-F5344CB8AC3E}">
        <p14:creationId xmlns:p14="http://schemas.microsoft.com/office/powerpoint/2010/main" val="200496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333850"/>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Budżet projektu </a:t>
            </a:r>
          </a:p>
        </p:txBody>
      </p:sp>
      <p:sp>
        <p:nvSpPr>
          <p:cNvPr id="8" name="pole tekstowe 7">
            <a:extLst>
              <a:ext uri="{FF2B5EF4-FFF2-40B4-BE49-F238E27FC236}">
                <a16:creationId xmlns:a16="http://schemas.microsoft.com/office/drawing/2014/main" id="{E394FD26-22EC-D657-6E4B-BAEECD0ED369}"/>
              </a:ext>
            </a:extLst>
          </p:cNvPr>
          <p:cNvSpPr txBox="1"/>
          <p:nvPr/>
        </p:nvSpPr>
        <p:spPr>
          <a:xfrm>
            <a:off x="377354" y="923325"/>
            <a:ext cx="9505057" cy="2123658"/>
          </a:xfrm>
          <a:prstGeom prst="rect">
            <a:avLst/>
          </a:prstGeom>
          <a:noFill/>
        </p:spPr>
        <p:txBody>
          <a:bodyPr wrap="square" rtlCol="0">
            <a:spAutoFit/>
          </a:bodyPr>
          <a:lstStyle/>
          <a:p>
            <a:pPr algn="just"/>
            <a:r>
              <a:rPr lang="pl-PL" sz="1800" b="1" u="sng" dirty="0">
                <a:solidFill>
                  <a:srgbClr val="ED7D31"/>
                </a:solidFill>
                <a:effectLst/>
                <a:latin typeface="Calibri" panose="020F0502020204030204" pitchFamily="34" charset="0"/>
                <a:ea typeface="Times New Roman" panose="02020603050405020304" pitchFamily="18" charset="0"/>
              </a:rPr>
              <a:t>Krok 2: Zakładki: </a:t>
            </a:r>
          </a:p>
          <a:p>
            <a:pPr algn="just"/>
            <a:endParaRPr lang="pl-PL" sz="600" b="1" u="sng" dirty="0">
              <a:solidFill>
                <a:srgbClr val="ED7D31"/>
              </a:solidFill>
              <a:latin typeface="Calibri" panose="020F0502020204030204" pitchFamily="34" charset="0"/>
              <a:ea typeface="Times New Roman" panose="02020603050405020304" pitchFamily="18" charset="0"/>
            </a:endParaRPr>
          </a:p>
          <a:p>
            <a:pPr algn="just"/>
            <a:r>
              <a:rPr lang="pl-PL" sz="1800" dirty="0">
                <a:effectLst/>
                <a:latin typeface="Calibri" panose="020F0502020204030204" pitchFamily="34" charset="0"/>
                <a:ea typeface="Times New Roman" panose="02020603050405020304" pitchFamily="18" charset="0"/>
              </a:rPr>
              <a:t>W przypadku zadania: </a:t>
            </a:r>
            <a:r>
              <a:rPr lang="pl-PL" sz="1800" i="1" u="sng" dirty="0">
                <a:solidFill>
                  <a:srgbClr val="ED7D31"/>
                </a:solidFill>
                <a:effectLst/>
                <a:latin typeface="Calibri" panose="020F0502020204030204" pitchFamily="34" charset="0"/>
                <a:ea typeface="Times New Roman" panose="02020603050405020304" pitchFamily="18" charset="0"/>
              </a:rPr>
              <a:t>ZADANIE 6 Prace przygotowawcze</a:t>
            </a:r>
            <a:r>
              <a:rPr lang="pl-PL" sz="1800" dirty="0">
                <a:effectLst/>
                <a:latin typeface="Calibri" panose="020F0502020204030204" pitchFamily="34" charset="0"/>
                <a:ea typeface="Times New Roman" panose="02020603050405020304" pitchFamily="18" charset="0"/>
              </a:rPr>
              <a:t> w kolumnie </a:t>
            </a:r>
            <a:r>
              <a:rPr lang="pl-PL" sz="1800" b="1" dirty="0">
                <a:solidFill>
                  <a:srgbClr val="ED7D31"/>
                </a:solidFill>
                <a:effectLst/>
                <a:latin typeface="Calibri" panose="020F0502020204030204" pitchFamily="34" charset="0"/>
                <a:ea typeface="Times New Roman" panose="02020603050405020304" pitchFamily="18" charset="0"/>
              </a:rPr>
              <a:t>„Czy dokumentacja projektowa” </a:t>
            </a:r>
            <a:r>
              <a:rPr lang="pl-PL" sz="1800" dirty="0">
                <a:effectLst/>
                <a:latin typeface="Calibri" panose="020F0502020204030204" pitchFamily="34" charset="0"/>
                <a:ea typeface="Times New Roman" panose="02020603050405020304" pitchFamily="18" charset="0"/>
              </a:rPr>
              <a:t>należy z listy rozwijalnej wybrać TAK lub NIE w zależności czy dany wydatek dotyczy dokumentacji projektowej:</a:t>
            </a:r>
            <a:endParaRPr lang="pl-PL" sz="1800" dirty="0">
              <a:effectLst/>
              <a:latin typeface="Times New Roman" panose="02020603050405020304" pitchFamily="18"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indent="449580" algn="just"/>
            <a:r>
              <a:rPr lang="pl-PL" sz="1800" i="1" u="none" strike="noStrike" dirty="0">
                <a:solidFill>
                  <a:srgbClr val="ED7D31"/>
                </a:solidFill>
                <a:effectLst/>
                <a:latin typeface="Calibri" panose="020F050202020403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endParaRPr lang="pl-PL" dirty="0"/>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5" name="Obraz 4" descr="Obraz zawierający tekst, zrzut ekranu, Czcionka, numer&#10;&#10;Opis wygenerowany automatycznie">
            <a:extLst>
              <a:ext uri="{FF2B5EF4-FFF2-40B4-BE49-F238E27FC236}">
                <a16:creationId xmlns:a16="http://schemas.microsoft.com/office/drawing/2014/main" id="{51224CE3-B9AB-E125-905C-7600E0231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7714" y="2075264"/>
            <a:ext cx="4392488" cy="2164715"/>
          </a:xfrm>
          <a:prstGeom prst="rect">
            <a:avLst/>
          </a:prstGeom>
        </p:spPr>
      </p:pic>
      <p:sp>
        <p:nvSpPr>
          <p:cNvPr id="6" name="pole tekstowe 5">
            <a:extLst>
              <a:ext uri="{FF2B5EF4-FFF2-40B4-BE49-F238E27FC236}">
                <a16:creationId xmlns:a16="http://schemas.microsoft.com/office/drawing/2014/main" id="{294DF5FB-5669-0065-8CE8-2D22F3EDECEA}"/>
              </a:ext>
            </a:extLst>
          </p:cNvPr>
          <p:cNvSpPr txBox="1"/>
          <p:nvPr/>
        </p:nvSpPr>
        <p:spPr>
          <a:xfrm>
            <a:off x="593379" y="4512692"/>
            <a:ext cx="9649072" cy="1200329"/>
          </a:xfrm>
          <a:prstGeom prst="rect">
            <a:avLst/>
          </a:prstGeom>
          <a:noFill/>
        </p:spPr>
        <p:txBody>
          <a:bodyPr wrap="square" rtlCol="0">
            <a:spAutoFit/>
          </a:bodyPr>
          <a:lstStyle/>
          <a:p>
            <a:r>
              <a:rPr lang="pl-PL" sz="1800" dirty="0">
                <a:effectLst/>
                <a:latin typeface="Calibri" panose="020F0502020204030204" pitchFamily="34" charset="0"/>
                <a:ea typeface="Times New Roman" panose="02020603050405020304" pitchFamily="18" charset="0"/>
              </a:rPr>
              <a:t>W kolumnie </a:t>
            </a:r>
            <a:r>
              <a:rPr lang="pl-PL" sz="1800" b="1" dirty="0">
                <a:solidFill>
                  <a:srgbClr val="ED7D31"/>
                </a:solidFill>
                <a:effectLst/>
                <a:latin typeface="Calibri" panose="020F0502020204030204" pitchFamily="34" charset="0"/>
                <a:ea typeface="Times New Roman" panose="02020603050405020304" pitchFamily="18" charset="0"/>
              </a:rPr>
              <a:t>„</a:t>
            </a:r>
            <a:r>
              <a:rPr lang="pl-PL" sz="1800" b="1" dirty="0" err="1">
                <a:solidFill>
                  <a:srgbClr val="ED7D31"/>
                </a:solidFill>
                <a:effectLst/>
                <a:latin typeface="Calibri" panose="020F0502020204030204" pitchFamily="34" charset="0"/>
                <a:ea typeface="Times New Roman" panose="02020603050405020304" pitchFamily="18" charset="0"/>
              </a:rPr>
              <a:t>Ekoinnowacje</a:t>
            </a:r>
            <a:r>
              <a:rPr lang="pl-PL" sz="1800" dirty="0">
                <a:solidFill>
                  <a:srgbClr val="ED7D31"/>
                </a:solidFill>
                <a:effectLst/>
                <a:latin typeface="Calibri" panose="020F0502020204030204" pitchFamily="34" charset="0"/>
                <a:ea typeface="Times New Roman" panose="02020603050405020304" pitchFamily="18" charset="0"/>
              </a:rPr>
              <a:t>”, </a:t>
            </a:r>
            <a:r>
              <a:rPr lang="pl-PL" sz="1800" dirty="0">
                <a:effectLst/>
                <a:latin typeface="Calibri" panose="020F0502020204030204" pitchFamily="34" charset="0"/>
                <a:ea typeface="Times New Roman" panose="02020603050405020304" pitchFamily="18" charset="0"/>
              </a:rPr>
              <a:t>należy wybrać z listy rozwijalnej czy dany wydatek spełnia definicję </a:t>
            </a:r>
            <a:r>
              <a:rPr lang="pl-PL" sz="1800" dirty="0" err="1">
                <a:effectLst/>
                <a:latin typeface="Calibri" panose="020F0502020204030204" pitchFamily="34" charset="0"/>
                <a:ea typeface="Times New Roman" panose="02020603050405020304" pitchFamily="18" charset="0"/>
              </a:rPr>
              <a:t>ekoinnowacji</a:t>
            </a:r>
            <a:r>
              <a:rPr lang="pl-PL" sz="1800" dirty="0">
                <a:effectLst/>
                <a:latin typeface="Calibri" panose="020F0502020204030204" pitchFamily="34" charset="0"/>
                <a:ea typeface="Times New Roman" panose="02020603050405020304" pitchFamily="18" charset="0"/>
              </a:rPr>
              <a:t> wskazaną w Kryteriach specyficznych merytorycznych dla działania 9.4 pn.: „Przeciwdziałanie zmianom klimatu (</a:t>
            </a:r>
            <a:r>
              <a:rPr lang="pl-PL" sz="1800" dirty="0" err="1">
                <a:effectLst/>
                <a:latin typeface="Calibri" panose="020F0502020204030204" pitchFamily="34" charset="0"/>
                <a:ea typeface="Times New Roman" panose="02020603050405020304" pitchFamily="18" charset="0"/>
              </a:rPr>
              <a:t>ekoinnowacje</a:t>
            </a:r>
            <a:r>
              <a:rPr lang="pl-PL" sz="1800" dirty="0">
                <a:effectLst/>
                <a:latin typeface="Calibri" panose="020F0502020204030204" pitchFamily="34" charset="0"/>
                <a:ea typeface="Times New Roman" panose="02020603050405020304" pitchFamily="18" charset="0"/>
              </a:rPr>
              <a:t>)”</a:t>
            </a:r>
            <a:endParaRPr lang="pl-PL" sz="1800" dirty="0">
              <a:effectLst/>
              <a:latin typeface="Times New Roman" panose="02020603050405020304" pitchFamily="18" charset="0"/>
              <a:ea typeface="Times New Roman" panose="02020603050405020304" pitchFamily="18" charset="0"/>
            </a:endParaRPr>
          </a:p>
          <a:p>
            <a:endParaRPr lang="pl-PL" dirty="0"/>
          </a:p>
        </p:txBody>
      </p:sp>
      <p:pic>
        <p:nvPicPr>
          <p:cNvPr id="7" name="Obraz 6" descr="Obraz zawierający tekst, zrzut ekranu, linia, diagram&#10;&#10;Opis wygenerowany automatycznie">
            <a:extLst>
              <a:ext uri="{FF2B5EF4-FFF2-40B4-BE49-F238E27FC236}">
                <a16:creationId xmlns:a16="http://schemas.microsoft.com/office/drawing/2014/main" id="{000BFA80-CD74-D9B2-C4EA-AA7FD70DEB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4178" y="5539419"/>
            <a:ext cx="4099560" cy="1486535"/>
          </a:xfrm>
          <a:prstGeom prst="rect">
            <a:avLst/>
          </a:prstGeom>
        </p:spPr>
      </p:pic>
    </p:spTree>
    <p:extLst>
      <p:ext uri="{BB962C8B-B14F-4D97-AF65-F5344CB8AC3E}">
        <p14:creationId xmlns:p14="http://schemas.microsoft.com/office/powerpoint/2010/main" val="3755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48BDCBF2-6026-4BDE-04DA-2E27C9BD1F27}"/>
              </a:ext>
            </a:extLst>
          </p:cNvPr>
          <p:cNvSpPr txBox="1"/>
          <p:nvPr/>
        </p:nvSpPr>
        <p:spPr>
          <a:xfrm>
            <a:off x="517669" y="1583763"/>
            <a:ext cx="9436750" cy="7509748"/>
          </a:xfrm>
          <a:prstGeom prst="rect">
            <a:avLst/>
          </a:prstGeom>
          <a:noFill/>
        </p:spPr>
        <p:txBody>
          <a:bodyPr wrap="square" rtlCol="0">
            <a:spAutoFit/>
          </a:bodyPr>
          <a:lstStyle/>
          <a:p>
            <a:pPr algn="ctr"/>
            <a:endParaRPr lang="pl-PL" sz="2000" dirty="0">
              <a:solidFill>
                <a:srgbClr val="0462C1"/>
              </a:solidFill>
              <a:latin typeface="Calibri" panose="020F0502020204030204" pitchFamily="34" charset="0"/>
            </a:endParaRPr>
          </a:p>
          <a:p>
            <a:pPr algn="ctr"/>
            <a:r>
              <a:rPr lang="pl-PL" sz="2800" b="0" dirty="0">
                <a:solidFill>
                  <a:schemeClr val="tx1"/>
                </a:solidFill>
              </a:rPr>
              <a:t>Ocenie podlegają tylko projekty, które został złożone za pośrednictwem </a:t>
            </a:r>
            <a:r>
              <a:rPr lang="pl-PL" sz="2800" dirty="0">
                <a:solidFill>
                  <a:schemeClr val="tx1"/>
                </a:solidFill>
              </a:rPr>
              <a:t>aplikacji WOD2021 w odpowiedzi na dany nabór </a:t>
            </a:r>
            <a:r>
              <a:rPr lang="pl-PL" sz="2800" b="0" dirty="0">
                <a:solidFill>
                  <a:schemeClr val="tx1"/>
                </a:solidFill>
              </a:rPr>
              <a:t>(Aplikacja Wnioski o dofinansowanie jest elementem Centralnego Sytemu Teleinformatycznego 2021).</a:t>
            </a:r>
          </a:p>
          <a:p>
            <a:pPr algn="ctr"/>
            <a:endParaRPr lang="pl-PL" sz="2800" dirty="0"/>
          </a:p>
          <a:p>
            <a:pPr algn="ctr"/>
            <a:r>
              <a:rPr lang="pl-PL" sz="2800" dirty="0"/>
              <a:t>Wnioskodawca nie składa wersji papierowej wniosku o dofinansowanie</a:t>
            </a:r>
            <a:endParaRPr lang="pl-PL" sz="2800" b="0" dirty="0">
              <a:solidFill>
                <a:schemeClr val="tx1"/>
              </a:solidFill>
            </a:endParaRPr>
          </a:p>
          <a:p>
            <a:pPr algn="ctr"/>
            <a:endParaRPr lang="pl-PL" sz="2800" i="0" u="none" strike="noStrike" baseline="0" dirty="0"/>
          </a:p>
          <a:p>
            <a:pPr algn="ctr"/>
            <a:r>
              <a:rPr lang="pl-PL" sz="2800" b="0" i="0" u="none" strike="noStrike" baseline="0" dirty="0">
                <a:solidFill>
                  <a:srgbClr val="000000"/>
                </a:solidFill>
              </a:rPr>
              <a:t>Formularz wniosku o dofinansowanie projektu będzie udostępniony najpóźniej w dniu rozpoczęcia naboru (tj. 5 lipca 2023 r.) w CST2021 – aplikacji WOD2021, pod adresem:</a:t>
            </a:r>
          </a:p>
          <a:p>
            <a:pPr algn="ctr"/>
            <a:endParaRPr lang="pl-PL" sz="2000" dirty="0">
              <a:solidFill>
                <a:srgbClr val="000000"/>
              </a:solidFill>
            </a:endParaRPr>
          </a:p>
          <a:p>
            <a:pPr algn="ctr"/>
            <a:r>
              <a:rPr lang="pl-PL" sz="2800" b="0" i="0" u="none" strike="noStrike" baseline="0" dirty="0">
                <a:solidFill>
                  <a:srgbClr val="000000"/>
                </a:solidFill>
              </a:rPr>
              <a:t> </a:t>
            </a:r>
            <a:r>
              <a:rPr lang="pl-PL" sz="3200" b="1" i="0" u="none" strike="noStrike" baseline="0" dirty="0">
                <a:solidFill>
                  <a:srgbClr val="0462C1"/>
                </a:solidFill>
              </a:rPr>
              <a:t>https://wod.cst2021.gov.pl/ </a:t>
            </a:r>
          </a:p>
          <a:p>
            <a:pPr algn="ctr"/>
            <a:endParaRPr lang="pl-PL" sz="2000" b="0" i="0" u="none" strike="noStrike" baseline="0" dirty="0">
              <a:solidFill>
                <a:srgbClr val="0462C1"/>
              </a:solidFill>
              <a:latin typeface="Calibri" panose="020F0502020204030204" pitchFamily="34" charset="0"/>
            </a:endParaRPr>
          </a:p>
          <a:p>
            <a:pPr algn="ctr"/>
            <a:endParaRPr lang="pl-PL" sz="2000" b="0" i="0" u="none" strike="noStrike" baseline="0" dirty="0">
              <a:solidFill>
                <a:srgbClr val="0462C1"/>
              </a:solidFill>
              <a:latin typeface="Calibri" panose="020F0502020204030204" pitchFamily="34" charset="0"/>
            </a:endParaRPr>
          </a:p>
          <a:p>
            <a:pPr algn="ctr"/>
            <a:endParaRPr lang="pl-PL" b="1" dirty="0">
              <a:solidFill>
                <a:srgbClr val="000000"/>
              </a:solidFill>
              <a:latin typeface="Calibri" panose="020F0502020204030204" pitchFamily="34" charset="0"/>
            </a:endParaRPr>
          </a:p>
          <a:p>
            <a:pPr algn="ctr"/>
            <a:endParaRPr lang="pl-PL" b="1" dirty="0">
              <a:solidFill>
                <a:srgbClr val="000000"/>
              </a:solidFill>
              <a:latin typeface="Calibri" panose="020F0502020204030204" pitchFamily="34" charset="0"/>
            </a:endParaRPr>
          </a:p>
          <a:p>
            <a:pPr algn="ctr"/>
            <a:endParaRPr lang="pl-PL" dirty="0"/>
          </a:p>
        </p:txBody>
      </p:sp>
      <p:sp>
        <p:nvSpPr>
          <p:cNvPr id="6" name="Tytuł 6">
            <a:extLst>
              <a:ext uri="{FF2B5EF4-FFF2-40B4-BE49-F238E27FC236}">
                <a16:creationId xmlns:a16="http://schemas.microsoft.com/office/drawing/2014/main" id="{FB91E787-2941-4D89-68CD-6FF6A0E16E56}"/>
              </a:ext>
            </a:extLst>
          </p:cNvPr>
          <p:cNvSpPr txBox="1">
            <a:spLocks/>
          </p:cNvSpPr>
          <p:nvPr/>
        </p:nvSpPr>
        <p:spPr>
          <a:xfrm>
            <a:off x="2681608" y="551132"/>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Wniosek o dofinansowanie </a:t>
            </a:r>
          </a:p>
        </p:txBody>
      </p:sp>
    </p:spTree>
    <p:extLst>
      <p:ext uri="{BB962C8B-B14F-4D97-AF65-F5344CB8AC3E}">
        <p14:creationId xmlns:p14="http://schemas.microsoft.com/office/powerpoint/2010/main" val="385299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circle(in)">
                                      <p:cBhvr>
                                        <p:cTn id="7"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333850"/>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Budżet projektu </a:t>
            </a:r>
          </a:p>
        </p:txBody>
      </p:sp>
      <p:sp>
        <p:nvSpPr>
          <p:cNvPr id="8" name="pole tekstowe 7">
            <a:extLst>
              <a:ext uri="{FF2B5EF4-FFF2-40B4-BE49-F238E27FC236}">
                <a16:creationId xmlns:a16="http://schemas.microsoft.com/office/drawing/2014/main" id="{E394FD26-22EC-D657-6E4B-BAEECD0ED369}"/>
              </a:ext>
            </a:extLst>
          </p:cNvPr>
          <p:cNvSpPr txBox="1"/>
          <p:nvPr/>
        </p:nvSpPr>
        <p:spPr>
          <a:xfrm>
            <a:off x="377354" y="923325"/>
            <a:ext cx="9505057" cy="2400657"/>
          </a:xfrm>
          <a:prstGeom prst="rect">
            <a:avLst/>
          </a:prstGeom>
          <a:noFill/>
        </p:spPr>
        <p:txBody>
          <a:bodyPr wrap="square" rtlCol="0">
            <a:spAutoFit/>
          </a:bodyPr>
          <a:lstStyle/>
          <a:p>
            <a:pPr algn="just"/>
            <a:r>
              <a:rPr lang="pl-PL" sz="1800" b="1" u="sng" dirty="0">
                <a:solidFill>
                  <a:srgbClr val="ED7D31"/>
                </a:solidFill>
                <a:effectLst/>
                <a:latin typeface="Calibri" panose="020F0502020204030204" pitchFamily="34" charset="0"/>
                <a:ea typeface="Times New Roman" panose="02020603050405020304" pitchFamily="18" charset="0"/>
              </a:rPr>
              <a:t>Krok 2: Zakładki: </a:t>
            </a:r>
          </a:p>
          <a:p>
            <a:pPr algn="just"/>
            <a:endParaRPr lang="pl-PL" sz="600" b="1" u="sng" dirty="0">
              <a:solidFill>
                <a:srgbClr val="ED7D31"/>
              </a:solidFill>
              <a:latin typeface="Calibri" panose="020F0502020204030204" pitchFamily="34" charset="0"/>
              <a:ea typeface="Times New Roman" panose="02020603050405020304" pitchFamily="18" charset="0"/>
            </a:endParaRPr>
          </a:p>
          <a:p>
            <a:pPr algn="just"/>
            <a:r>
              <a:rPr lang="pl-PL" sz="1800" dirty="0">
                <a:effectLst/>
                <a:latin typeface="Calibri" panose="020F0502020204030204" pitchFamily="34" charset="0"/>
                <a:ea typeface="Times New Roman" panose="02020603050405020304" pitchFamily="18" charset="0"/>
              </a:rPr>
              <a:t>Kolumny </a:t>
            </a:r>
            <a:r>
              <a:rPr lang="pl-PL" sz="1800" b="1" dirty="0">
                <a:solidFill>
                  <a:srgbClr val="ED7D31"/>
                </a:solidFill>
                <a:effectLst/>
                <a:latin typeface="Calibri" panose="020F0502020204030204" pitchFamily="34" charset="0"/>
                <a:ea typeface="Times New Roman" panose="02020603050405020304" pitchFamily="18" charset="0"/>
              </a:rPr>
              <a:t>„Wydatki ogółem”</a:t>
            </a:r>
            <a:r>
              <a:rPr lang="pl-PL" b="1" dirty="0">
                <a:solidFill>
                  <a:srgbClr val="ED7D31"/>
                </a:solidFill>
                <a:latin typeface="Calibri" panose="020F0502020204030204" pitchFamily="34" charset="0"/>
                <a:ea typeface="Times New Roman" panose="02020603050405020304" pitchFamily="18" charset="0"/>
              </a:rPr>
              <a:t>, </a:t>
            </a:r>
            <a:r>
              <a:rPr lang="pl-PL" sz="1800" b="1" dirty="0">
                <a:solidFill>
                  <a:srgbClr val="ED7D31"/>
                </a:solidFill>
                <a:effectLst/>
                <a:latin typeface="Calibri" panose="020F0502020204030204" pitchFamily="34" charset="0"/>
                <a:ea typeface="Times New Roman" panose="02020603050405020304" pitchFamily="18" charset="0"/>
              </a:rPr>
              <a:t>„Wydatki kwalifikowalne”</a:t>
            </a:r>
            <a:r>
              <a:rPr lang="pl-PL" b="1" dirty="0">
                <a:solidFill>
                  <a:srgbClr val="ED7D31"/>
                </a:solidFill>
                <a:latin typeface="Calibri" panose="020F0502020204030204" pitchFamily="34" charset="0"/>
                <a:ea typeface="Times New Roman" panose="02020603050405020304" pitchFamily="18" charset="0"/>
              </a:rPr>
              <a:t> oraz </a:t>
            </a:r>
            <a:r>
              <a:rPr lang="pl-PL" sz="1800" b="1" dirty="0">
                <a:solidFill>
                  <a:srgbClr val="ED7D31"/>
                </a:solidFill>
                <a:effectLst/>
                <a:latin typeface="Calibri" panose="020F0502020204030204" pitchFamily="34" charset="0"/>
                <a:ea typeface="Times New Roman" panose="02020603050405020304" pitchFamily="18" charset="0"/>
              </a:rPr>
              <a:t>„Dofinansowanie” </a:t>
            </a:r>
            <a:r>
              <a:rPr lang="pl-PL" sz="1800" dirty="0">
                <a:effectLst/>
                <a:latin typeface="Calibri" panose="020F0502020204030204" pitchFamily="34" charset="0"/>
                <a:ea typeface="Times New Roman" panose="02020603050405020304" pitchFamily="18" charset="0"/>
              </a:rPr>
              <a:t>– należy wypełnić stosownymi wartościami. </a:t>
            </a:r>
          </a:p>
          <a:p>
            <a:pPr algn="just"/>
            <a:endParaRPr lang="pl-PL" dirty="0">
              <a:latin typeface="Calibri" panose="020F0502020204030204" pitchFamily="34"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indent="449580" algn="just"/>
            <a:r>
              <a:rPr lang="pl-PL" sz="1800" i="1" u="none" strike="noStrike" dirty="0">
                <a:solidFill>
                  <a:srgbClr val="ED7D31"/>
                </a:solidFill>
                <a:effectLst/>
                <a:latin typeface="Calibri" panose="020F050202020403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endParaRPr lang="pl-PL" dirty="0"/>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3" name="Obraz 2" descr="Obraz zawierający tekst, zrzut ekranu, Czcionka, paragon&#10;&#10;Opis wygenerowany automatycznie">
            <a:extLst>
              <a:ext uri="{FF2B5EF4-FFF2-40B4-BE49-F238E27FC236}">
                <a16:creationId xmlns:a16="http://schemas.microsoft.com/office/drawing/2014/main" id="{BE869A68-AA14-83FE-90FA-34742BFF9F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5546" y="2097208"/>
            <a:ext cx="5756782" cy="1883983"/>
          </a:xfrm>
          <a:prstGeom prst="rect">
            <a:avLst/>
          </a:prstGeom>
        </p:spPr>
      </p:pic>
      <p:sp>
        <p:nvSpPr>
          <p:cNvPr id="9" name="pole tekstowe 8">
            <a:extLst>
              <a:ext uri="{FF2B5EF4-FFF2-40B4-BE49-F238E27FC236}">
                <a16:creationId xmlns:a16="http://schemas.microsoft.com/office/drawing/2014/main" id="{27513FBC-2D4B-B82E-819C-29D00DB5F286}"/>
              </a:ext>
            </a:extLst>
          </p:cNvPr>
          <p:cNvSpPr txBox="1"/>
          <p:nvPr/>
        </p:nvSpPr>
        <p:spPr>
          <a:xfrm>
            <a:off x="593378" y="4643933"/>
            <a:ext cx="9289033" cy="2308324"/>
          </a:xfrm>
          <a:prstGeom prst="rect">
            <a:avLst/>
          </a:prstGeom>
          <a:noFill/>
        </p:spPr>
        <p:txBody>
          <a:bodyPr wrap="square" rtlCol="0">
            <a:spAutoFit/>
          </a:bodyPr>
          <a:lstStyle/>
          <a:p>
            <a:r>
              <a:rPr lang="pl-PL" sz="1800" dirty="0">
                <a:effectLst/>
                <a:latin typeface="Calibri" panose="020F0502020204030204" pitchFamily="34" charset="0"/>
                <a:ea typeface="Times New Roman" panose="02020603050405020304" pitchFamily="18" charset="0"/>
              </a:rPr>
              <a:t>Kolumny </a:t>
            </a:r>
            <a:r>
              <a:rPr lang="pl-PL" sz="1800" b="1" dirty="0">
                <a:solidFill>
                  <a:srgbClr val="ED7D31"/>
                </a:solidFill>
                <a:effectLst/>
                <a:latin typeface="Calibri" panose="020F0502020204030204" pitchFamily="34" charset="0"/>
                <a:ea typeface="Times New Roman" panose="02020603050405020304" pitchFamily="18" charset="0"/>
              </a:rPr>
              <a:t>„Uzasadnienie techniczne”</a:t>
            </a:r>
            <a:r>
              <a:rPr lang="pl-PL" b="1" dirty="0">
                <a:solidFill>
                  <a:srgbClr val="ED7D31"/>
                </a:solidFill>
                <a:latin typeface="Calibri" panose="020F0502020204030204" pitchFamily="34" charset="0"/>
                <a:ea typeface="Times New Roman" panose="02020603050405020304" pitchFamily="18" charset="0"/>
              </a:rPr>
              <a:t>, </a:t>
            </a:r>
            <a:r>
              <a:rPr lang="pl-PL" sz="1800" b="1" dirty="0">
                <a:solidFill>
                  <a:srgbClr val="ED7D31"/>
                </a:solidFill>
                <a:effectLst/>
                <a:latin typeface="Calibri" panose="020F0502020204030204" pitchFamily="34" charset="0"/>
                <a:ea typeface="Times New Roman" panose="02020603050405020304" pitchFamily="18" charset="0"/>
              </a:rPr>
              <a:t>„ Uzasadnienie ekonomiczne”,</a:t>
            </a:r>
            <a:r>
              <a:rPr lang="pl-PL" b="1" dirty="0">
                <a:solidFill>
                  <a:srgbClr val="ED7D31"/>
                </a:solidFill>
                <a:latin typeface="Calibri" panose="020F0502020204030204" pitchFamily="34" charset="0"/>
                <a:ea typeface="Times New Roman" panose="02020603050405020304" pitchFamily="18" charset="0"/>
              </a:rPr>
              <a:t> </a:t>
            </a:r>
            <a:r>
              <a:rPr lang="pl-PL" sz="1800" b="1" dirty="0">
                <a:solidFill>
                  <a:srgbClr val="ED7D31"/>
                </a:solidFill>
                <a:effectLst/>
                <a:latin typeface="Calibri" panose="020F0502020204030204" pitchFamily="34" charset="0"/>
                <a:ea typeface="Times New Roman" panose="02020603050405020304" pitchFamily="18" charset="0"/>
              </a:rPr>
              <a:t>„Uzasadnienie funkcjonalne- w tym uzasadnienie dla </a:t>
            </a:r>
            <a:r>
              <a:rPr lang="pl-PL" sz="1800" b="1" dirty="0" err="1">
                <a:solidFill>
                  <a:srgbClr val="ED7D31"/>
                </a:solidFill>
                <a:effectLst/>
                <a:latin typeface="Calibri" panose="020F0502020204030204" pitchFamily="34" charset="0"/>
                <a:ea typeface="Times New Roman" panose="02020603050405020304" pitchFamily="18" charset="0"/>
              </a:rPr>
              <a:t>ekoinnowacji</a:t>
            </a:r>
            <a:r>
              <a:rPr lang="pl-PL" sz="1800" b="1" dirty="0">
                <a:solidFill>
                  <a:srgbClr val="ED7D31"/>
                </a:solidFill>
                <a:effectLst/>
                <a:latin typeface="Calibri" panose="020F0502020204030204" pitchFamily="34" charset="0"/>
                <a:ea typeface="Times New Roman" panose="02020603050405020304" pitchFamily="18" charset="0"/>
              </a:rPr>
              <a:t> (jeśli dotyczy)” oraz „</a:t>
            </a:r>
            <a:r>
              <a:rPr lang="pl-PL" sz="1800" b="1" kern="0" dirty="0">
                <a:solidFill>
                  <a:srgbClr val="ED7D31"/>
                </a:solidFill>
                <a:effectLst/>
                <a:latin typeface="Calibri" panose="020F0502020204030204" pitchFamily="34" charset="0"/>
                <a:ea typeface="Times New Roman" panose="02020603050405020304" pitchFamily="18" charset="0"/>
              </a:rPr>
              <a:t> „Uzasadnienie w odniesieniu do celu, wskaźników produktu i wskaźników rezultatu (jeśli dotyczy)”</a:t>
            </a:r>
            <a:r>
              <a:rPr lang="pl-PL" sz="1800" b="1" dirty="0">
                <a:solidFill>
                  <a:srgbClr val="ED7D31"/>
                </a:solidFill>
                <a:effectLst/>
                <a:latin typeface="Calibri" panose="020F0502020204030204" pitchFamily="34" charset="0"/>
                <a:ea typeface="Times New Roman" panose="02020603050405020304" pitchFamily="18" charset="0"/>
              </a:rPr>
              <a:t>  </a:t>
            </a:r>
            <a:r>
              <a:rPr lang="pl-PL" sz="1800" dirty="0">
                <a:effectLst/>
                <a:latin typeface="Calibri" panose="020F0502020204030204" pitchFamily="34" charset="0"/>
                <a:ea typeface="Times New Roman" panose="02020603050405020304" pitchFamily="18" charset="0"/>
              </a:rPr>
              <a:t>– należy wypełnić zgodnie z Instrukcją wypełniania wniosku / załącznika. </a:t>
            </a:r>
          </a:p>
          <a:p>
            <a:endParaRPr lang="pl-PL" dirty="0">
              <a:highlight>
                <a:srgbClr val="FFFF00"/>
              </a:highlight>
              <a:latin typeface="Calibri" panose="020F0502020204030204" pitchFamily="34" charset="0"/>
              <a:ea typeface="Times New Roman" panose="02020603050405020304" pitchFamily="18" charset="0"/>
            </a:endParaRPr>
          </a:p>
          <a:p>
            <a:r>
              <a:rPr lang="pl-PL" sz="1800" b="1" dirty="0">
                <a:solidFill>
                  <a:srgbClr val="FF0000"/>
                </a:solidFill>
                <a:effectLst/>
                <a:latin typeface="Calibri" panose="020F0502020204030204" pitchFamily="34" charset="0"/>
                <a:ea typeface="Times New Roman" panose="02020603050405020304" pitchFamily="18" charset="0"/>
              </a:rPr>
              <a:t>WAŻNE !!!! </a:t>
            </a:r>
            <a:r>
              <a:rPr lang="pl-PL" b="1" dirty="0">
                <a:solidFill>
                  <a:srgbClr val="FF0000"/>
                </a:solidFill>
                <a:latin typeface="Calibri" panose="020F0502020204030204" pitchFamily="34" charset="0"/>
                <a:ea typeface="Times New Roman" panose="02020603050405020304" pitchFamily="18" charset="0"/>
              </a:rPr>
              <a:t>Pola dot. uzasadnienia w załączniku </a:t>
            </a:r>
            <a:r>
              <a:rPr lang="pl-PL" b="1" i="1" dirty="0">
                <a:solidFill>
                  <a:srgbClr val="FF0000"/>
                </a:solidFill>
                <a:latin typeface="Calibri" panose="020F0502020204030204" pitchFamily="34" charset="0"/>
                <a:ea typeface="Times New Roman" panose="02020603050405020304" pitchFamily="18" charset="0"/>
              </a:rPr>
              <a:t>Budżet projektu </a:t>
            </a:r>
            <a:r>
              <a:rPr lang="pl-PL" b="1" dirty="0">
                <a:solidFill>
                  <a:srgbClr val="FF0000"/>
                </a:solidFill>
                <a:latin typeface="Calibri" panose="020F0502020204030204" pitchFamily="34" charset="0"/>
                <a:ea typeface="Times New Roman" panose="02020603050405020304" pitchFamily="18" charset="0"/>
              </a:rPr>
              <a:t>będą stanowiły źródło oceny zakresu rzeczowego – nie powielamy opisów w formularzu wniosku o dofinansowanie. </a:t>
            </a:r>
            <a:endParaRPr lang="pl-PL" sz="1800" b="1" dirty="0">
              <a:solidFill>
                <a:srgbClr val="FF0000"/>
              </a:solidFill>
              <a:effectLst/>
              <a:latin typeface="Calibri" panose="020F0502020204030204" pitchFamily="34" charset="0"/>
              <a:ea typeface="Times New Roman" panose="02020603050405020304" pitchFamily="18" charset="0"/>
            </a:endParaRPr>
          </a:p>
          <a:p>
            <a:endParaRPr lang="pl-PL" dirty="0"/>
          </a:p>
        </p:txBody>
      </p:sp>
    </p:spTree>
    <p:extLst>
      <p:ext uri="{BB962C8B-B14F-4D97-AF65-F5344CB8AC3E}">
        <p14:creationId xmlns:p14="http://schemas.microsoft.com/office/powerpoint/2010/main" val="473045092"/>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13065"/>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„Zadania”</a:t>
            </a:r>
          </a:p>
        </p:txBody>
      </p:sp>
      <p:sp>
        <p:nvSpPr>
          <p:cNvPr id="8" name="pole tekstowe 7">
            <a:extLst>
              <a:ext uri="{FF2B5EF4-FFF2-40B4-BE49-F238E27FC236}">
                <a16:creationId xmlns:a16="http://schemas.microsoft.com/office/drawing/2014/main" id="{E394FD26-22EC-D657-6E4B-BAEECD0ED369}"/>
              </a:ext>
            </a:extLst>
          </p:cNvPr>
          <p:cNvSpPr txBox="1"/>
          <p:nvPr/>
        </p:nvSpPr>
        <p:spPr>
          <a:xfrm>
            <a:off x="508104" y="987704"/>
            <a:ext cx="9505057" cy="1754326"/>
          </a:xfrm>
          <a:prstGeom prst="rect">
            <a:avLst/>
          </a:prstGeom>
          <a:noFill/>
        </p:spPr>
        <p:txBody>
          <a:bodyPr wrap="square" rtlCol="0">
            <a:spAutoFit/>
          </a:bodyPr>
          <a:lstStyle/>
          <a:p>
            <a:pPr algn="just"/>
            <a:r>
              <a:rPr lang="pl-PL" sz="1800" dirty="0">
                <a:effectLst/>
                <a:latin typeface="Calibri" panose="020F0502020204030204" pitchFamily="34" charset="0"/>
                <a:ea typeface="Times New Roman" panose="02020603050405020304" pitchFamily="18" charset="0"/>
              </a:rPr>
              <a:t>Po włączeniu edycji sekcji wyświetli się następujący ekran umożlwiający dodawanie zadań. Dodanie zadania następuje po kliknięciu  </a:t>
            </a:r>
            <a:r>
              <a:rPr lang="pl-PL" sz="1800" dirty="0">
                <a:solidFill>
                  <a:srgbClr val="ED7D31"/>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l-PL" sz="1800" dirty="0">
                <a:solidFill>
                  <a:srgbClr val="ED7D31"/>
                </a:solidFill>
                <a:effectLst/>
                <a:latin typeface="Calibri" panose="020F0502020204030204" pitchFamily="34" charset="0"/>
                <a:ea typeface="Times New Roman" panose="02020603050405020304" pitchFamily="18" charset="0"/>
              </a:rPr>
              <a:t> DODAJ ZADANIE:</a:t>
            </a:r>
            <a:endParaRPr lang="pl-PL" sz="1800" dirty="0">
              <a:effectLst/>
              <a:latin typeface="Times New Roman" panose="02020603050405020304" pitchFamily="18"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indent="449580" algn="just"/>
            <a:r>
              <a:rPr lang="pl-PL" sz="1800" i="1" u="none" strike="noStrike" dirty="0">
                <a:solidFill>
                  <a:srgbClr val="ED7D31"/>
                </a:solidFill>
                <a:effectLst/>
                <a:latin typeface="Calibri" panose="020F050202020403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endParaRPr lang="pl-PL" dirty="0"/>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3" name="Obraz 2" descr="Obraz zawierający tekst, zrzut ekranu, linia&#10;&#10;Opis wygenerowany automatycznie">
            <a:extLst>
              <a:ext uri="{FF2B5EF4-FFF2-40B4-BE49-F238E27FC236}">
                <a16:creationId xmlns:a16="http://schemas.microsoft.com/office/drawing/2014/main" id="{3CCFC6EE-CD8C-715A-899F-1DC3BD0C3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38" y="1678188"/>
            <a:ext cx="9865096" cy="1758315"/>
          </a:xfrm>
          <a:prstGeom prst="rect">
            <a:avLst/>
          </a:prstGeom>
        </p:spPr>
      </p:pic>
      <p:sp>
        <p:nvSpPr>
          <p:cNvPr id="5" name="pole tekstowe 4">
            <a:extLst>
              <a:ext uri="{FF2B5EF4-FFF2-40B4-BE49-F238E27FC236}">
                <a16:creationId xmlns:a16="http://schemas.microsoft.com/office/drawing/2014/main" id="{33A62627-0CD4-676A-5628-85E5BC26C34F}"/>
              </a:ext>
            </a:extLst>
          </p:cNvPr>
          <p:cNvSpPr txBox="1"/>
          <p:nvPr/>
        </p:nvSpPr>
        <p:spPr>
          <a:xfrm>
            <a:off x="508104" y="3513380"/>
            <a:ext cx="9577064" cy="3970318"/>
          </a:xfrm>
          <a:prstGeom prst="rect">
            <a:avLst/>
          </a:prstGeom>
          <a:noFill/>
        </p:spPr>
        <p:txBody>
          <a:bodyPr wrap="square" rtlCol="0">
            <a:spAutoFit/>
          </a:bodyPr>
          <a:lstStyle/>
          <a:p>
            <a:pPr marL="342900" lvl="0" indent="-342900">
              <a:buFont typeface="Symbol" panose="05050102010706020507" pitchFamily="18" charset="2"/>
              <a:buChar char=""/>
            </a:pPr>
            <a:r>
              <a:rPr lang="pl-PL" sz="1800" dirty="0">
                <a:effectLst/>
                <a:latin typeface="Calibri" panose="020F0502020204030204" pitchFamily="34" charset="0"/>
                <a:ea typeface="Times New Roman" panose="02020603050405020304" pitchFamily="18" charset="0"/>
              </a:rPr>
              <a:t>Zadania od 1 do 6 są kosztami bezpośrednimi.</a:t>
            </a:r>
            <a:endParaRPr lang="pl-PL"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1800" dirty="0">
                <a:solidFill>
                  <a:srgbClr val="000000"/>
                </a:solidFill>
                <a:effectLst/>
                <a:latin typeface="Calibri" panose="020F0502020204030204" pitchFamily="34" charset="0"/>
                <a:ea typeface="Times New Roman" panose="02020603050405020304" pitchFamily="18" charset="0"/>
              </a:rPr>
              <a:t>Zadanie 7 są kosztami pośrednimi  </a:t>
            </a:r>
            <a:endParaRPr lang="pl-PL"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1800" dirty="0">
                <a:effectLst/>
                <a:latin typeface="Calibri" panose="020F0502020204030204" pitchFamily="34" charset="0"/>
                <a:ea typeface="Times New Roman" panose="02020603050405020304" pitchFamily="18" charset="0"/>
              </a:rPr>
              <a:t>Pole </a:t>
            </a:r>
            <a:r>
              <a:rPr lang="pl-PL" sz="1800" b="1" dirty="0">
                <a:solidFill>
                  <a:srgbClr val="ED7D31"/>
                </a:solidFill>
                <a:effectLst/>
                <a:latin typeface="Calibri" panose="020F0502020204030204" pitchFamily="34" charset="0"/>
                <a:ea typeface="Times New Roman" panose="02020603050405020304" pitchFamily="18" charset="0"/>
              </a:rPr>
              <a:t>Data rozpoczęcia </a:t>
            </a:r>
            <a:r>
              <a:rPr lang="pl-PL" sz="1800" dirty="0">
                <a:solidFill>
                  <a:srgbClr val="000000"/>
                </a:solidFill>
                <a:effectLst/>
                <a:latin typeface="Calibri" panose="020F0502020204030204" pitchFamily="34" charset="0"/>
                <a:ea typeface="Times New Roman" panose="02020603050405020304" pitchFamily="18" charset="0"/>
              </a:rPr>
              <a:t>oraz</a:t>
            </a:r>
            <a:r>
              <a:rPr lang="pl-PL" sz="1800" b="1" dirty="0">
                <a:solidFill>
                  <a:srgbClr val="000000"/>
                </a:solidFill>
                <a:effectLst/>
                <a:latin typeface="Calibri" panose="020F0502020204030204" pitchFamily="34" charset="0"/>
                <a:ea typeface="Times New Roman" panose="02020603050405020304" pitchFamily="18" charset="0"/>
              </a:rPr>
              <a:t> </a:t>
            </a:r>
            <a:r>
              <a:rPr lang="pl-PL" sz="1800" b="1" dirty="0">
                <a:solidFill>
                  <a:srgbClr val="ED7D31"/>
                </a:solidFill>
                <a:effectLst/>
                <a:latin typeface="Calibri" panose="020F0502020204030204" pitchFamily="34" charset="0"/>
                <a:ea typeface="Times New Roman" panose="02020603050405020304" pitchFamily="18" charset="0"/>
              </a:rPr>
              <a:t>Data zakończenia </a:t>
            </a:r>
            <a:r>
              <a:rPr lang="pl-PL" sz="1800" dirty="0">
                <a:solidFill>
                  <a:srgbClr val="000000"/>
                </a:solidFill>
                <a:effectLst/>
                <a:latin typeface="Calibri" panose="020F0502020204030204" pitchFamily="34" charset="0"/>
                <a:ea typeface="Times New Roman" panose="02020603050405020304" pitchFamily="18" charset="0"/>
              </a:rPr>
              <a:t>nie może wykracza poza okres realizacji projektu.</a:t>
            </a:r>
            <a:endParaRPr lang="pl-PL"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1800" dirty="0">
                <a:solidFill>
                  <a:srgbClr val="000000"/>
                </a:solidFill>
                <a:effectLst/>
                <a:latin typeface="Calibri" panose="020F0502020204030204" pitchFamily="34" charset="0"/>
                <a:ea typeface="Times New Roman" panose="02020603050405020304" pitchFamily="18" charset="0"/>
              </a:rPr>
              <a:t>Pole </a:t>
            </a:r>
            <a:r>
              <a:rPr lang="pl-PL" sz="1800" b="1" dirty="0">
                <a:solidFill>
                  <a:srgbClr val="ED7D31"/>
                </a:solidFill>
                <a:effectLst/>
                <a:latin typeface="Calibri" panose="020F0502020204030204" pitchFamily="34" charset="0"/>
                <a:ea typeface="Times New Roman" panose="02020603050405020304" pitchFamily="18" charset="0"/>
              </a:rPr>
              <a:t>Opis i uzasadnienie zadania</a:t>
            </a:r>
            <a:r>
              <a:rPr lang="pl-PL" sz="1800" dirty="0">
                <a:solidFill>
                  <a:srgbClr val="ED7D31"/>
                </a:solidFill>
                <a:effectLst/>
                <a:latin typeface="Calibri" panose="020F0502020204030204" pitchFamily="34" charset="0"/>
                <a:ea typeface="Times New Roman" panose="02020603050405020304" pitchFamily="18" charset="0"/>
              </a:rPr>
              <a:t> </a:t>
            </a:r>
            <a:r>
              <a:rPr lang="pl-PL" sz="1800" dirty="0">
                <a:solidFill>
                  <a:srgbClr val="000000"/>
                </a:solidFill>
                <a:effectLst/>
                <a:latin typeface="Calibri" panose="020F0502020204030204" pitchFamily="34" charset="0"/>
                <a:ea typeface="Times New Roman" panose="02020603050405020304" pitchFamily="18" charset="0"/>
              </a:rPr>
              <a:t>dla zadań od 1 do 6 - należy wypisać wszystkie wydatki wskazane w pliku </a:t>
            </a:r>
            <a:r>
              <a:rPr lang="pl-PL" sz="1800" dirty="0">
                <a:effectLst/>
                <a:latin typeface="Calibri" panose="020F0502020204030204" pitchFamily="34" charset="0"/>
                <a:ea typeface="Times New Roman" panose="02020603050405020304" pitchFamily="18" charset="0"/>
              </a:rPr>
              <a:t>pn. </a:t>
            </a:r>
            <a:r>
              <a:rPr lang="pl-PL" sz="1800" i="1" dirty="0" err="1">
                <a:effectLst/>
                <a:latin typeface="Calibri" panose="020F0502020204030204" pitchFamily="34" charset="0"/>
                <a:ea typeface="Times New Roman" panose="02020603050405020304" pitchFamily="18" charset="0"/>
              </a:rPr>
              <a:t>Załącznik</a:t>
            </a:r>
            <a:r>
              <a:rPr lang="pl-PL" sz="1800" i="1" dirty="0">
                <a:effectLst/>
                <a:latin typeface="Calibri" panose="020F0502020204030204" pitchFamily="34" charset="0"/>
                <a:ea typeface="Times New Roman" panose="02020603050405020304" pitchFamily="18" charset="0"/>
              </a:rPr>
              <a:t> nr 2 </a:t>
            </a:r>
            <a:r>
              <a:rPr lang="pl-PL" sz="1800" i="1" dirty="0" err="1">
                <a:effectLst/>
                <a:latin typeface="Calibri" panose="020F0502020204030204" pitchFamily="34" charset="0"/>
                <a:ea typeface="Times New Roman" panose="02020603050405020304" pitchFamily="18" charset="0"/>
              </a:rPr>
              <a:t>Budżet</a:t>
            </a:r>
            <a:r>
              <a:rPr lang="pl-PL" sz="1800" i="1" dirty="0">
                <a:effectLst/>
                <a:latin typeface="Calibri" panose="020F0502020204030204" pitchFamily="34" charset="0"/>
                <a:ea typeface="Times New Roman" panose="02020603050405020304" pitchFamily="18" charset="0"/>
              </a:rPr>
              <a:t> projektu.xlsx</a:t>
            </a:r>
            <a:r>
              <a:rPr lang="pl-PL" sz="1800" dirty="0">
                <a:solidFill>
                  <a:srgbClr val="000000"/>
                </a:solidFill>
                <a:effectLst/>
                <a:latin typeface="Calibri" panose="020F0502020204030204" pitchFamily="34" charset="0"/>
                <a:ea typeface="Times New Roman" panose="02020603050405020304" pitchFamily="18" charset="0"/>
              </a:rPr>
              <a:t> . Nie ma potrzeby szerokiego uzasadnienia, gdyż szczegółowe uzasadnienie do poszczególnych wydatków zostało zawarte w pliku </a:t>
            </a:r>
            <a:r>
              <a:rPr lang="pl-PL" sz="1800" dirty="0">
                <a:effectLst/>
                <a:latin typeface="Calibri" panose="020F0502020204030204" pitchFamily="34" charset="0"/>
                <a:ea typeface="Times New Roman" panose="02020603050405020304" pitchFamily="18" charset="0"/>
              </a:rPr>
              <a:t>pn. </a:t>
            </a:r>
            <a:r>
              <a:rPr lang="pl-PL" sz="1800" i="1" dirty="0" err="1">
                <a:effectLst/>
                <a:latin typeface="Calibri" panose="020F0502020204030204" pitchFamily="34" charset="0"/>
                <a:ea typeface="Times New Roman" panose="02020603050405020304" pitchFamily="18" charset="0"/>
              </a:rPr>
              <a:t>Załącznik</a:t>
            </a:r>
            <a:r>
              <a:rPr lang="pl-PL" sz="1800" i="1" dirty="0">
                <a:effectLst/>
                <a:latin typeface="Calibri" panose="020F0502020204030204" pitchFamily="34" charset="0"/>
                <a:ea typeface="Times New Roman" panose="02020603050405020304" pitchFamily="18" charset="0"/>
              </a:rPr>
              <a:t> nr 2 </a:t>
            </a:r>
            <a:r>
              <a:rPr lang="pl-PL" sz="1800" i="1" dirty="0" err="1">
                <a:effectLst/>
                <a:latin typeface="Calibri" panose="020F0502020204030204" pitchFamily="34" charset="0"/>
                <a:ea typeface="Times New Roman" panose="02020603050405020304" pitchFamily="18" charset="0"/>
              </a:rPr>
              <a:t>Budżet</a:t>
            </a:r>
            <a:r>
              <a:rPr lang="pl-PL" sz="1800" i="1" dirty="0">
                <a:effectLst/>
                <a:latin typeface="Calibri" panose="020F0502020204030204" pitchFamily="34" charset="0"/>
                <a:ea typeface="Times New Roman" panose="02020603050405020304" pitchFamily="18" charset="0"/>
              </a:rPr>
              <a:t> projektu.xlsx</a:t>
            </a:r>
            <a:r>
              <a:rPr lang="pl-PL" sz="1800" dirty="0">
                <a:effectLst/>
                <a:latin typeface="Calibri" panose="020F0502020204030204" pitchFamily="34" charset="0"/>
                <a:ea typeface="Times New Roman" panose="02020603050405020304" pitchFamily="18" charset="0"/>
              </a:rPr>
              <a:t>. W przypadku braku realizacji danego zadania należy wpisać</a:t>
            </a:r>
            <a:r>
              <a:rPr lang="pl-PL" sz="1800" b="1" dirty="0">
                <a:effectLst/>
                <a:latin typeface="Calibri" panose="020F0502020204030204" pitchFamily="34" charset="0"/>
                <a:ea typeface="Times New Roman" panose="02020603050405020304" pitchFamily="18" charset="0"/>
              </a:rPr>
              <a:t> „nie dotyczy”. </a:t>
            </a:r>
          </a:p>
          <a:p>
            <a:pPr marL="342900" lvl="0" indent="-342900" algn="just">
              <a:buFont typeface="Symbol" panose="05050102010706020507" pitchFamily="18" charset="2"/>
              <a:buChar char=""/>
            </a:pPr>
            <a:r>
              <a:rPr lang="pl-PL" sz="1800" kern="0" dirty="0">
                <a:solidFill>
                  <a:srgbClr val="000000"/>
                </a:solidFill>
                <a:effectLst/>
                <a:latin typeface="Calibri" panose="020F0502020204030204" pitchFamily="34" charset="0"/>
                <a:ea typeface="Times New Roman" panose="02020603050405020304" pitchFamily="18" charset="0"/>
              </a:rPr>
              <a:t>Pole </a:t>
            </a:r>
            <a:r>
              <a:rPr lang="pl-PL" sz="1800" b="1" kern="0" dirty="0">
                <a:solidFill>
                  <a:srgbClr val="ED7D31"/>
                </a:solidFill>
                <a:effectLst/>
                <a:latin typeface="Calibri" panose="020F0502020204030204" pitchFamily="34" charset="0"/>
                <a:ea typeface="Times New Roman" panose="02020603050405020304" pitchFamily="18" charset="0"/>
              </a:rPr>
              <a:t>Opis i uzasadnienie zadania</a:t>
            </a:r>
            <a:r>
              <a:rPr lang="pl-PL" sz="1800" kern="0" dirty="0">
                <a:solidFill>
                  <a:srgbClr val="ED7D31"/>
                </a:solidFill>
                <a:effectLst/>
                <a:latin typeface="Calibri" panose="020F0502020204030204" pitchFamily="34" charset="0"/>
                <a:ea typeface="Times New Roman" panose="02020603050405020304" pitchFamily="18" charset="0"/>
              </a:rPr>
              <a:t> </a:t>
            </a:r>
            <a:r>
              <a:rPr lang="pl-PL" sz="1800" kern="0" dirty="0">
                <a:solidFill>
                  <a:srgbClr val="000000"/>
                </a:solidFill>
                <a:effectLst/>
                <a:latin typeface="Calibri" panose="020F0502020204030204" pitchFamily="34" charset="0"/>
                <a:ea typeface="Times New Roman" panose="02020603050405020304" pitchFamily="18" charset="0"/>
              </a:rPr>
              <a:t>dla zadania 7 – należy wypisać czynności jakie będą wykonywane w ramach zadania. Wydatki/czynności w ramach zadania muszą być opisane w taki sposób by umożliwiły ocenę, </a:t>
            </a:r>
            <a:r>
              <a:rPr lang="pl-PL" sz="1800" kern="0" dirty="0">
                <a:effectLst/>
                <a:latin typeface="Calibri" panose="020F0502020204030204" pitchFamily="34" charset="0"/>
                <a:ea typeface="Times New Roman" panose="02020603050405020304" pitchFamily="18" charset="0"/>
              </a:rPr>
              <a:t>iż są to koszty niezbędne do realizacji projektu, których nie można bezpośrednio przypisać do głównego celu projektu, w szczególności koszty administracyjne związane z obsługą projektu, która nie wymaga podejmowania merytorycznych działań zmierzających do osiągnięcia celu projektu. Katalog kosztów pośrednich określa Regulamin.</a:t>
            </a:r>
            <a:endParaRPr lang="pl-PL" dirty="0"/>
          </a:p>
        </p:txBody>
      </p:sp>
    </p:spTree>
    <p:extLst>
      <p:ext uri="{BB962C8B-B14F-4D97-AF65-F5344CB8AC3E}">
        <p14:creationId xmlns:p14="http://schemas.microsoft.com/office/powerpoint/2010/main" val="3104440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13065"/>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„Zadania”</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33A62627-0CD4-676A-5628-85E5BC26C34F}"/>
              </a:ext>
            </a:extLst>
          </p:cNvPr>
          <p:cNvSpPr txBox="1"/>
          <p:nvPr/>
        </p:nvSpPr>
        <p:spPr>
          <a:xfrm>
            <a:off x="305346" y="1174511"/>
            <a:ext cx="10081119" cy="1477328"/>
          </a:xfrm>
          <a:prstGeom prst="rect">
            <a:avLst/>
          </a:prstGeom>
          <a:noFill/>
        </p:spPr>
        <p:txBody>
          <a:bodyPr wrap="square" rtlCol="0">
            <a:spAutoFit/>
          </a:bodyPr>
          <a:lstStyle/>
          <a:p>
            <a:pPr algn="just"/>
            <a:r>
              <a:rPr lang="pl-PL" sz="1800" dirty="0">
                <a:effectLst/>
                <a:latin typeface="Calibri" panose="020F0502020204030204" pitchFamily="34" charset="0"/>
                <a:ea typeface="Times New Roman" panose="02020603050405020304" pitchFamily="18" charset="0"/>
              </a:rPr>
              <a:t>Po wypełnieniu zadań  Sekcja D Zadania prawidłowo powinna wyglądać następująco (poza datami rozpoczęcia i zakończenia):</a:t>
            </a:r>
            <a:endParaRPr lang="pl-PL" sz="1800" dirty="0">
              <a:effectLst/>
              <a:latin typeface="Times New Roman" panose="02020603050405020304" pitchFamily="18" charset="0"/>
              <a:ea typeface="Times New Roman" panose="02020603050405020304" pitchFamily="18" charset="0"/>
            </a:endParaRPr>
          </a:p>
          <a:p>
            <a:pPr algn="just"/>
            <a:endParaRPr lang="pl-PL" dirty="0">
              <a:latin typeface="Calibri" panose="020F0502020204030204" pitchFamily="34"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lvl="0"/>
            <a:endParaRPr lang="pl-PL" dirty="0"/>
          </a:p>
        </p:txBody>
      </p:sp>
      <p:pic>
        <p:nvPicPr>
          <p:cNvPr id="3" name="Obraz 2" descr="Obraz zawierający tekst, numer, zrzut ekranu, design&#10;&#10;Opis wygenerowany automatycznie">
            <a:extLst>
              <a:ext uri="{FF2B5EF4-FFF2-40B4-BE49-F238E27FC236}">
                <a16:creationId xmlns:a16="http://schemas.microsoft.com/office/drawing/2014/main" id="{D1CB7BD6-45C4-8C72-8FAE-DAB53F67E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30" y="2158654"/>
            <a:ext cx="10225135" cy="4993005"/>
          </a:xfrm>
          <a:prstGeom prst="rect">
            <a:avLst/>
          </a:prstGeom>
        </p:spPr>
      </p:pic>
      <p:sp>
        <p:nvSpPr>
          <p:cNvPr id="6" name="Strzałka: w dół 5">
            <a:extLst>
              <a:ext uri="{FF2B5EF4-FFF2-40B4-BE49-F238E27FC236}">
                <a16:creationId xmlns:a16="http://schemas.microsoft.com/office/drawing/2014/main" id="{9B936604-BC64-8663-3644-9F68C2FDB4F4}"/>
              </a:ext>
            </a:extLst>
          </p:cNvPr>
          <p:cNvSpPr/>
          <p:nvPr/>
        </p:nvSpPr>
        <p:spPr>
          <a:xfrm rot="7835607">
            <a:off x="9612791" y="2346867"/>
            <a:ext cx="683257" cy="1460898"/>
          </a:xfrm>
          <a:prstGeom prst="down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6886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13065"/>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„Budżet projektu”</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33A62627-0CD4-676A-5628-85E5BC26C34F}"/>
              </a:ext>
            </a:extLst>
          </p:cNvPr>
          <p:cNvSpPr txBox="1"/>
          <p:nvPr/>
        </p:nvSpPr>
        <p:spPr>
          <a:xfrm>
            <a:off x="305346" y="1174511"/>
            <a:ext cx="10081119" cy="2308324"/>
          </a:xfrm>
          <a:prstGeom prst="rect">
            <a:avLst/>
          </a:prstGeom>
          <a:noFill/>
        </p:spPr>
        <p:txBody>
          <a:bodyPr wrap="square" rtlCol="0">
            <a:spAutoFit/>
          </a:bodyPr>
          <a:lstStyle/>
          <a:p>
            <a:pPr algn="ctr"/>
            <a:endParaRPr lang="pl-PL" b="1" dirty="0">
              <a:latin typeface="Calibri" panose="020F0502020204030204" pitchFamily="34" charset="0"/>
              <a:ea typeface="Times New Roman" panose="02020603050405020304" pitchFamily="18" charset="0"/>
            </a:endParaRPr>
          </a:p>
          <a:p>
            <a:pPr algn="ctr"/>
            <a:r>
              <a:rPr lang="pl-PL" sz="1800" dirty="0">
                <a:effectLst/>
                <a:latin typeface="Calibri" panose="020F0502020204030204" pitchFamily="34" charset="0"/>
                <a:ea typeface="Times New Roman" panose="02020603050405020304" pitchFamily="18" charset="0"/>
              </a:rPr>
              <a:t>Budżet projektu składa się z następujących zadań, które są ujęte w następujących kategoriach kosztów i limitów:</a:t>
            </a:r>
            <a:endParaRPr lang="pl-PL" sz="1800" dirty="0">
              <a:effectLst/>
              <a:latin typeface="Times New Roman" panose="02020603050405020304" pitchFamily="18" charset="0"/>
              <a:ea typeface="Times New Roman" panose="02020603050405020304" pitchFamily="18" charset="0"/>
            </a:endParaRPr>
          </a:p>
          <a:p>
            <a:pPr algn="ctr"/>
            <a:endParaRPr lang="pl-PL" sz="1800" b="1" dirty="0">
              <a:effectLst/>
              <a:latin typeface="Calibri" panose="020F0502020204030204" pitchFamily="34" charset="0"/>
              <a:ea typeface="Times New Roman" panose="02020603050405020304" pitchFamily="18" charset="0"/>
            </a:endParaRPr>
          </a:p>
          <a:p>
            <a:pPr algn="ctr"/>
            <a:endParaRPr lang="pl-PL" sz="1800" dirty="0">
              <a:effectLst/>
              <a:latin typeface="Times New Roman" panose="02020603050405020304" pitchFamily="18" charset="0"/>
              <a:ea typeface="Times New Roman" panose="02020603050405020304" pitchFamily="18" charset="0"/>
            </a:endParaRPr>
          </a:p>
          <a:p>
            <a:pPr algn="just"/>
            <a:endParaRPr lang="pl-PL" dirty="0">
              <a:latin typeface="Calibri" panose="020F0502020204030204" pitchFamily="34"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lvl="0"/>
            <a:endParaRPr lang="pl-PL" dirty="0"/>
          </a:p>
        </p:txBody>
      </p:sp>
      <p:graphicFrame>
        <p:nvGraphicFramePr>
          <p:cNvPr id="7" name="Tabela 6">
            <a:extLst>
              <a:ext uri="{FF2B5EF4-FFF2-40B4-BE49-F238E27FC236}">
                <a16:creationId xmlns:a16="http://schemas.microsoft.com/office/drawing/2014/main" id="{11E783CB-8AF1-ED15-E6FA-18AE5257F271}"/>
              </a:ext>
            </a:extLst>
          </p:cNvPr>
          <p:cNvGraphicFramePr>
            <a:graphicFrameLocks noGrp="1"/>
          </p:cNvGraphicFramePr>
          <p:nvPr>
            <p:extLst>
              <p:ext uri="{D42A27DB-BD31-4B8C-83A1-F6EECF244321}">
                <p14:modId xmlns:p14="http://schemas.microsoft.com/office/powerpoint/2010/main" val="582636679"/>
              </p:ext>
            </p:extLst>
          </p:nvPr>
        </p:nvGraphicFramePr>
        <p:xfrm>
          <a:off x="499855" y="2555701"/>
          <a:ext cx="9576965" cy="4293587"/>
        </p:xfrm>
        <a:graphic>
          <a:graphicData uri="http://schemas.openxmlformats.org/drawingml/2006/table">
            <a:tbl>
              <a:tblPr firstRow="1" firstCol="1" bandRow="1">
                <a:tableStyleId>{00A15C55-8517-42AA-B614-E9B94910E393}</a:tableStyleId>
              </a:tblPr>
              <a:tblGrid>
                <a:gridCol w="1116824">
                  <a:extLst>
                    <a:ext uri="{9D8B030D-6E8A-4147-A177-3AD203B41FA5}">
                      <a16:colId xmlns:a16="http://schemas.microsoft.com/office/drawing/2014/main" val="3187642495"/>
                    </a:ext>
                  </a:extLst>
                </a:gridCol>
                <a:gridCol w="2654162">
                  <a:extLst>
                    <a:ext uri="{9D8B030D-6E8A-4147-A177-3AD203B41FA5}">
                      <a16:colId xmlns:a16="http://schemas.microsoft.com/office/drawing/2014/main" val="3234617795"/>
                    </a:ext>
                  </a:extLst>
                </a:gridCol>
                <a:gridCol w="2560638">
                  <a:extLst>
                    <a:ext uri="{9D8B030D-6E8A-4147-A177-3AD203B41FA5}">
                      <a16:colId xmlns:a16="http://schemas.microsoft.com/office/drawing/2014/main" val="3960553944"/>
                    </a:ext>
                  </a:extLst>
                </a:gridCol>
                <a:gridCol w="3245341">
                  <a:extLst>
                    <a:ext uri="{9D8B030D-6E8A-4147-A177-3AD203B41FA5}">
                      <a16:colId xmlns:a16="http://schemas.microsoft.com/office/drawing/2014/main" val="3322673927"/>
                    </a:ext>
                  </a:extLst>
                </a:gridCol>
              </a:tblGrid>
              <a:tr h="229091">
                <a:tc>
                  <a:txBody>
                    <a:bodyPr/>
                    <a:lstStyle/>
                    <a:p>
                      <a:pPr>
                        <a:lnSpc>
                          <a:spcPct val="107000"/>
                        </a:lnSpc>
                      </a:pPr>
                      <a:endParaRPr lang="pl-PL" sz="1200" kern="100">
                        <a:effectLst/>
                        <a:latin typeface="Calibri" panose="020F0502020204030204" pitchFamily="34" charset="0"/>
                        <a:cs typeface="Times New Roman" panose="02020603050405020304" pitchFamily="18" charset="0"/>
                      </a:endParaRPr>
                    </a:p>
                  </a:txBody>
                  <a:tcPr marL="43115" marR="43115" marT="0" marB="0" anchor="ctr"/>
                </a:tc>
                <a:tc>
                  <a:txBody>
                    <a:bodyPr/>
                    <a:lstStyle/>
                    <a:p>
                      <a:pPr algn="ctr">
                        <a:lnSpc>
                          <a:spcPct val="107000"/>
                        </a:lnSpc>
                      </a:pPr>
                      <a:r>
                        <a:rPr lang="pl-PL" sz="1200" kern="100">
                          <a:effectLst/>
                        </a:rPr>
                        <a:t>Nazwa zadania</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gn="ctr">
                        <a:lnSpc>
                          <a:spcPct val="107000"/>
                        </a:lnSpc>
                      </a:pPr>
                      <a:r>
                        <a:rPr lang="pl-PL" sz="1200" kern="100">
                          <a:effectLst/>
                        </a:rPr>
                        <a:t>Kategoria kosztów</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gn="ctr">
                        <a:lnSpc>
                          <a:spcPct val="107000"/>
                        </a:lnSpc>
                      </a:pPr>
                      <a:r>
                        <a:rPr lang="pl-PL" sz="1200" kern="100">
                          <a:effectLst/>
                        </a:rPr>
                        <a:t>Limity</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697620977"/>
                  </a:ext>
                </a:extLst>
              </a:tr>
              <a:tr h="642897">
                <a:tc>
                  <a:txBody>
                    <a:bodyPr/>
                    <a:lstStyle/>
                    <a:p>
                      <a:pPr>
                        <a:lnSpc>
                          <a:spcPct val="107000"/>
                        </a:lnSpc>
                      </a:pPr>
                      <a:r>
                        <a:rPr lang="pl-PL" sz="1200" kern="100">
                          <a:effectLst/>
                        </a:rPr>
                        <a:t>Zadanie 1</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a:effectLst/>
                        </a:rPr>
                        <a:t>Środki trwałe/Dostawy</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a:effectLst/>
                        </a:rPr>
                        <a:t>Środki trwałe/Dostawy</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marL="342900" lvl="0" indent="-342900">
                        <a:lnSpc>
                          <a:spcPct val="107000"/>
                        </a:lnSpc>
                        <a:buFont typeface="Symbol" panose="05050102010706020507" pitchFamily="18" charset="2"/>
                        <a:buChar char=""/>
                      </a:pPr>
                      <a:r>
                        <a:rPr lang="pl-PL" sz="1200" kern="100">
                          <a:effectLst/>
                        </a:rPr>
                        <a:t>pomoc publiczna   </a:t>
                      </a:r>
                    </a:p>
                    <a:p>
                      <a:pPr marL="342900" lvl="0" indent="-342900">
                        <a:lnSpc>
                          <a:spcPct val="107000"/>
                        </a:lnSpc>
                        <a:buFont typeface="Symbol" panose="05050102010706020507" pitchFamily="18" charset="2"/>
                        <a:buChar char=""/>
                      </a:pPr>
                      <a:r>
                        <a:rPr lang="pl-PL" sz="1200" kern="100">
                          <a:effectLst/>
                        </a:rPr>
                        <a:t>wydatki na dostępność – jeśli dotyczy– jeśli dotyczy</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1723363832"/>
                  </a:ext>
                </a:extLst>
              </a:tr>
              <a:tr h="425006">
                <a:tc>
                  <a:txBody>
                    <a:bodyPr/>
                    <a:lstStyle/>
                    <a:p>
                      <a:pPr>
                        <a:lnSpc>
                          <a:spcPct val="107000"/>
                        </a:lnSpc>
                      </a:pPr>
                      <a:r>
                        <a:rPr lang="pl-PL" sz="1200" kern="100">
                          <a:effectLst/>
                        </a:rPr>
                        <a:t>Zadania 2</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a:effectLst/>
                        </a:rPr>
                        <a:t>Wartości niematerialne i prawne</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a:effectLst/>
                        </a:rPr>
                        <a:t>Wartości niematerialne i prawne</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marL="342900" lvl="0" indent="-342900">
                        <a:lnSpc>
                          <a:spcPct val="107000"/>
                        </a:lnSpc>
                        <a:buFont typeface="Symbol" panose="05050102010706020507" pitchFamily="18" charset="2"/>
                        <a:buChar char=""/>
                      </a:pPr>
                      <a:r>
                        <a:rPr lang="pl-PL" sz="1200" kern="100">
                          <a:effectLst/>
                        </a:rPr>
                        <a:t>pomoc publiczna</a:t>
                      </a:r>
                    </a:p>
                    <a:p>
                      <a:pPr marL="342900" lvl="0" indent="-342900">
                        <a:lnSpc>
                          <a:spcPct val="107000"/>
                        </a:lnSpc>
                        <a:buFont typeface="Symbol" panose="05050102010706020507" pitchFamily="18" charset="2"/>
                        <a:buChar char=""/>
                      </a:pPr>
                      <a:r>
                        <a:rPr lang="pl-PL" sz="1200" kern="100">
                          <a:effectLst/>
                        </a:rPr>
                        <a:t>wydatki na dostępność – jeśli dotyczy  </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1338762846"/>
                  </a:ext>
                </a:extLst>
              </a:tr>
              <a:tr h="425006">
                <a:tc>
                  <a:txBody>
                    <a:bodyPr/>
                    <a:lstStyle/>
                    <a:p>
                      <a:pPr>
                        <a:lnSpc>
                          <a:spcPct val="107000"/>
                        </a:lnSpc>
                      </a:pPr>
                      <a:r>
                        <a:rPr lang="pl-PL" sz="1200" kern="100">
                          <a:effectLst/>
                        </a:rPr>
                        <a:t>Zadanie 3</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a:effectLst/>
                        </a:rPr>
                        <a:t>Roboty budowlane</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a:effectLst/>
                        </a:rPr>
                        <a:t>Roboty budowlane</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marL="342900" lvl="0" indent="-342900">
                        <a:lnSpc>
                          <a:spcPct val="107000"/>
                        </a:lnSpc>
                        <a:buFont typeface="Symbol" panose="05050102010706020507" pitchFamily="18" charset="2"/>
                        <a:buChar char=""/>
                      </a:pPr>
                      <a:r>
                        <a:rPr lang="pl-PL" sz="1200" kern="100">
                          <a:effectLst/>
                        </a:rPr>
                        <a:t>pomoc publiczna</a:t>
                      </a:r>
                    </a:p>
                    <a:p>
                      <a:pPr marL="342900" lvl="0" indent="-342900">
                        <a:lnSpc>
                          <a:spcPct val="107000"/>
                        </a:lnSpc>
                        <a:buFont typeface="Symbol" panose="05050102010706020507" pitchFamily="18" charset="2"/>
                        <a:buChar char=""/>
                      </a:pPr>
                      <a:r>
                        <a:rPr lang="pl-PL" sz="1200" kern="100">
                          <a:effectLst/>
                        </a:rPr>
                        <a:t>wydatki na dostępność – jeśli dotyczy  </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2034417351"/>
                  </a:ext>
                </a:extLst>
              </a:tr>
              <a:tr h="642897">
                <a:tc>
                  <a:txBody>
                    <a:bodyPr/>
                    <a:lstStyle/>
                    <a:p>
                      <a:pPr>
                        <a:lnSpc>
                          <a:spcPct val="107000"/>
                        </a:lnSpc>
                      </a:pPr>
                      <a:r>
                        <a:rPr lang="pl-PL" sz="1200" kern="100">
                          <a:effectLst/>
                        </a:rPr>
                        <a:t>Zadanie 4</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dirty="0">
                          <a:effectLst/>
                        </a:rPr>
                        <a:t>Nieruchomości</a:t>
                      </a:r>
                      <a:endParaRPr lang="pl-PL"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a:effectLst/>
                        </a:rPr>
                        <a:t>Nieruchomości</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marL="342900" lvl="0" indent="-342900">
                        <a:lnSpc>
                          <a:spcPct val="107000"/>
                        </a:lnSpc>
                        <a:buFont typeface="Symbol" panose="05050102010706020507" pitchFamily="18" charset="2"/>
                        <a:buChar char=""/>
                      </a:pPr>
                      <a:r>
                        <a:rPr lang="pl-PL" sz="1200" kern="100">
                          <a:effectLst/>
                        </a:rPr>
                        <a:t>pomoc publiczna</a:t>
                      </a:r>
                    </a:p>
                    <a:p>
                      <a:pPr marL="342900" lvl="0" indent="-342900">
                        <a:lnSpc>
                          <a:spcPct val="107000"/>
                        </a:lnSpc>
                        <a:buFont typeface="Symbol" panose="05050102010706020507" pitchFamily="18" charset="2"/>
                        <a:buChar char=""/>
                      </a:pPr>
                      <a:r>
                        <a:rPr lang="pl-PL" sz="1200" kern="100">
                          <a:effectLst/>
                        </a:rPr>
                        <a:t>wydatki na dostępność – jeśli dotyczy  </a:t>
                      </a:r>
                    </a:p>
                    <a:p>
                      <a:pPr marL="342900" lvl="0" indent="-342900">
                        <a:lnSpc>
                          <a:spcPct val="107000"/>
                        </a:lnSpc>
                        <a:buFont typeface="Symbol" panose="05050102010706020507" pitchFamily="18" charset="2"/>
                        <a:buChar char=""/>
                      </a:pPr>
                      <a:r>
                        <a:rPr lang="pl-PL" sz="1200" kern="100">
                          <a:effectLst/>
                        </a:rPr>
                        <a:t>wydatki poniesione na zakup nieruchomości</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279069297"/>
                  </a:ext>
                </a:extLst>
              </a:tr>
              <a:tr h="860787">
                <a:tc>
                  <a:txBody>
                    <a:bodyPr/>
                    <a:lstStyle/>
                    <a:p>
                      <a:pPr>
                        <a:lnSpc>
                          <a:spcPct val="107000"/>
                        </a:lnSpc>
                      </a:pPr>
                      <a:r>
                        <a:rPr lang="pl-PL" sz="1200" kern="100">
                          <a:effectLst/>
                        </a:rPr>
                        <a:t>Zadanie 5</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a:effectLst/>
                        </a:rPr>
                        <a:t>Wkład niepieniężny (Nieruchomości)</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a:effectLst/>
                        </a:rPr>
                        <a:t>Nieruchomości</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marL="342900" lvl="0" indent="-342900">
                        <a:lnSpc>
                          <a:spcPct val="107000"/>
                        </a:lnSpc>
                        <a:buFont typeface="Symbol" panose="05050102010706020507" pitchFamily="18" charset="2"/>
                        <a:buChar char=""/>
                      </a:pPr>
                      <a:r>
                        <a:rPr lang="pl-PL" sz="1200" kern="100">
                          <a:effectLst/>
                        </a:rPr>
                        <a:t>pomoc publiczna</a:t>
                      </a:r>
                    </a:p>
                    <a:p>
                      <a:pPr marL="342900" lvl="0" indent="-342900">
                        <a:lnSpc>
                          <a:spcPct val="107000"/>
                        </a:lnSpc>
                        <a:buFont typeface="Symbol" panose="05050102010706020507" pitchFamily="18" charset="2"/>
                        <a:buChar char=""/>
                      </a:pPr>
                      <a:r>
                        <a:rPr lang="pl-PL" sz="1200" kern="100">
                          <a:effectLst/>
                        </a:rPr>
                        <a:t>wydatki na dostępność – jeśli dotyczy  </a:t>
                      </a:r>
                    </a:p>
                    <a:p>
                      <a:pPr marL="342900" lvl="0" indent="-342900">
                        <a:lnSpc>
                          <a:spcPct val="107000"/>
                        </a:lnSpc>
                        <a:buFont typeface="Symbol" panose="05050102010706020507" pitchFamily="18" charset="2"/>
                        <a:buChar char=""/>
                      </a:pPr>
                      <a:r>
                        <a:rPr lang="pl-PL" sz="1200" kern="100">
                          <a:effectLst/>
                        </a:rPr>
                        <a:t>wydatki poniesione na zakup nieruchomości</a:t>
                      </a:r>
                    </a:p>
                    <a:p>
                      <a:pPr marL="342900" lvl="0" indent="-342900">
                        <a:lnSpc>
                          <a:spcPct val="107000"/>
                        </a:lnSpc>
                        <a:buFont typeface="Symbol" panose="05050102010706020507" pitchFamily="18" charset="2"/>
                        <a:buChar char=""/>
                      </a:pPr>
                      <a:r>
                        <a:rPr lang="pl-PL" sz="1200" kern="100">
                          <a:effectLst/>
                        </a:rPr>
                        <a:t>wkład niepieniężny</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930730506"/>
                  </a:ext>
                </a:extLst>
              </a:tr>
              <a:tr h="425006">
                <a:tc>
                  <a:txBody>
                    <a:bodyPr/>
                    <a:lstStyle/>
                    <a:p>
                      <a:pPr>
                        <a:lnSpc>
                          <a:spcPct val="107000"/>
                        </a:lnSpc>
                      </a:pPr>
                      <a:r>
                        <a:rPr lang="pl-PL" sz="1200" kern="100">
                          <a:effectLst/>
                        </a:rPr>
                        <a:t>Zadanie 6</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a:effectLst/>
                        </a:rPr>
                        <a:t>Prace przygotowawcze</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a:effectLst/>
                        </a:rPr>
                        <a:t>Usługi zewnętrzne</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marL="342900" lvl="0" indent="-342900">
                        <a:lnSpc>
                          <a:spcPct val="107000"/>
                        </a:lnSpc>
                        <a:buFont typeface="Symbol" panose="05050102010706020507" pitchFamily="18" charset="2"/>
                        <a:buChar char=""/>
                      </a:pPr>
                      <a:r>
                        <a:rPr lang="pl-PL" sz="1200" kern="100">
                          <a:effectLst/>
                        </a:rPr>
                        <a:t>pomoc de minimis </a:t>
                      </a:r>
                    </a:p>
                    <a:p>
                      <a:pPr marL="342900" lvl="0" indent="-342900">
                        <a:lnSpc>
                          <a:spcPct val="107000"/>
                        </a:lnSpc>
                        <a:buFont typeface="Symbol" panose="05050102010706020507" pitchFamily="18" charset="2"/>
                        <a:buChar char=""/>
                      </a:pPr>
                      <a:r>
                        <a:rPr lang="pl-PL" sz="1200" kern="100">
                          <a:effectLst/>
                        </a:rPr>
                        <a:t>wydatki na dostępność – jeśli dotyczy  </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3307801782"/>
                  </a:ext>
                </a:extLst>
              </a:tr>
              <a:tr h="642897">
                <a:tc>
                  <a:txBody>
                    <a:bodyPr/>
                    <a:lstStyle/>
                    <a:p>
                      <a:pPr>
                        <a:lnSpc>
                          <a:spcPct val="107000"/>
                        </a:lnSpc>
                      </a:pPr>
                      <a:r>
                        <a:rPr lang="pl-PL" sz="1200" kern="100">
                          <a:effectLst/>
                        </a:rPr>
                        <a:t>Zadanie 7</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a:effectLst/>
                        </a:rPr>
                        <a:t>Koszty pośrednie</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200" kern="100">
                          <a:effectLst/>
                        </a:rPr>
                        <a:t>Koszty pośrednie</a:t>
                      </a:r>
                      <a:endParaRPr lang="pl-PL"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marL="342900" lvl="0" indent="-342900">
                        <a:lnSpc>
                          <a:spcPct val="107000"/>
                        </a:lnSpc>
                        <a:buFont typeface="Symbol" panose="05050102010706020507" pitchFamily="18" charset="2"/>
                        <a:buChar char=""/>
                      </a:pPr>
                      <a:r>
                        <a:rPr lang="pl-PL" sz="1200" kern="100" dirty="0">
                          <a:effectLst/>
                        </a:rPr>
                        <a:t>pomoc de </a:t>
                      </a:r>
                      <a:r>
                        <a:rPr lang="pl-PL" sz="1200" kern="100" dirty="0" err="1">
                          <a:effectLst/>
                        </a:rPr>
                        <a:t>minimis</a:t>
                      </a:r>
                      <a:endParaRPr lang="pl-PL" sz="1200" kern="100" dirty="0">
                        <a:effectLst/>
                      </a:endParaRPr>
                    </a:p>
                    <a:p>
                      <a:pPr marL="342900" lvl="0" indent="-342900">
                        <a:lnSpc>
                          <a:spcPct val="107000"/>
                        </a:lnSpc>
                        <a:buFont typeface="Symbol" panose="05050102010706020507" pitchFamily="18" charset="2"/>
                        <a:buChar char=""/>
                      </a:pPr>
                      <a:r>
                        <a:rPr lang="pl-PL" sz="1200" kern="100" dirty="0">
                          <a:effectLst/>
                        </a:rPr>
                        <a:t>promocja** – jeśli dotyczy</a:t>
                      </a:r>
                    </a:p>
                    <a:p>
                      <a:pPr marL="342900" lvl="0" indent="-342900">
                        <a:lnSpc>
                          <a:spcPct val="107000"/>
                        </a:lnSpc>
                        <a:buFont typeface="Symbol" panose="05050102010706020507" pitchFamily="18" charset="2"/>
                        <a:buChar char=""/>
                      </a:pPr>
                      <a:r>
                        <a:rPr lang="pl-PL" sz="1200" kern="100" dirty="0">
                          <a:effectLst/>
                        </a:rPr>
                        <a:t>Zarządzani projektem – jeśli dotyczy</a:t>
                      </a:r>
                      <a:endParaRPr lang="pl-PL"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343604010"/>
                  </a:ext>
                </a:extLst>
              </a:tr>
            </a:tbl>
          </a:graphicData>
        </a:graphic>
      </p:graphicFrame>
    </p:spTree>
    <p:extLst>
      <p:ext uri="{BB962C8B-B14F-4D97-AF65-F5344CB8AC3E}">
        <p14:creationId xmlns:p14="http://schemas.microsoft.com/office/powerpoint/2010/main" val="3382606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13065"/>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„Budżet projektu”</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33A62627-0CD4-676A-5628-85E5BC26C34F}"/>
              </a:ext>
            </a:extLst>
          </p:cNvPr>
          <p:cNvSpPr txBox="1"/>
          <p:nvPr/>
        </p:nvSpPr>
        <p:spPr>
          <a:xfrm>
            <a:off x="233338" y="6301710"/>
            <a:ext cx="10081119" cy="2585323"/>
          </a:xfrm>
          <a:prstGeom prst="rect">
            <a:avLst/>
          </a:prstGeom>
          <a:noFill/>
        </p:spPr>
        <p:txBody>
          <a:bodyPr wrap="square" rtlCol="0">
            <a:spAutoFit/>
          </a:bodyPr>
          <a:lstStyle/>
          <a:p>
            <a:pPr algn="ctr"/>
            <a:r>
              <a:rPr lang="pl-PL" sz="1800" b="1" dirty="0">
                <a:solidFill>
                  <a:srgbClr val="FF0000"/>
                </a:solidFill>
                <a:effectLst/>
                <a:latin typeface="Calibri" panose="020F0502020204030204" pitchFamily="34" charset="0"/>
                <a:ea typeface="Times New Roman" panose="02020603050405020304" pitchFamily="18" charset="0"/>
              </a:rPr>
              <a:t>UWAGA! </a:t>
            </a:r>
          </a:p>
          <a:p>
            <a:pPr algn="ctr"/>
            <a:r>
              <a:rPr lang="pl-PL" sz="1800" b="1" dirty="0">
                <a:effectLst/>
                <a:latin typeface="Calibri" panose="020F0502020204030204" pitchFamily="34" charset="0"/>
                <a:ea typeface="Times New Roman" panose="02020603050405020304" pitchFamily="18" charset="0"/>
              </a:rPr>
              <a:t>Nie należy wypełniać wszystkich wydatków w zadaniu!</a:t>
            </a:r>
            <a:endParaRPr lang="pl-PL" sz="1800" dirty="0">
              <a:effectLst/>
              <a:latin typeface="Times New Roman" panose="02020603050405020304" pitchFamily="18" charset="0"/>
              <a:ea typeface="Times New Roman" panose="02020603050405020304" pitchFamily="18" charset="0"/>
            </a:endParaRPr>
          </a:p>
          <a:p>
            <a:pPr algn="ctr"/>
            <a:r>
              <a:rPr lang="pl-PL" sz="1800" b="1" dirty="0">
                <a:effectLst/>
                <a:latin typeface="Calibri" panose="020F0502020204030204" pitchFamily="34" charset="0"/>
                <a:ea typeface="Times New Roman" panose="02020603050405020304" pitchFamily="18" charset="0"/>
              </a:rPr>
              <a:t>Wydatkiem w ramach zadania będzie skumulowana wartość wszystkich wydatków w ramach zadania</a:t>
            </a:r>
          </a:p>
          <a:p>
            <a:pPr algn="ctr"/>
            <a:endParaRPr lang="pl-PL" b="1" dirty="0">
              <a:latin typeface="Calibri" panose="020F0502020204030204" pitchFamily="34" charset="0"/>
              <a:ea typeface="Times New Roman" panose="02020603050405020304" pitchFamily="18" charset="0"/>
            </a:endParaRPr>
          </a:p>
          <a:p>
            <a:pPr algn="ctr"/>
            <a:endParaRPr lang="pl-PL" sz="1800" b="1" dirty="0">
              <a:effectLst/>
              <a:latin typeface="Calibri" panose="020F0502020204030204" pitchFamily="34" charset="0"/>
              <a:ea typeface="Times New Roman" panose="02020603050405020304" pitchFamily="18" charset="0"/>
            </a:endParaRPr>
          </a:p>
          <a:p>
            <a:pPr algn="ctr"/>
            <a:endParaRPr lang="pl-PL" sz="1800" dirty="0">
              <a:effectLst/>
              <a:latin typeface="Times New Roman" panose="02020603050405020304" pitchFamily="18" charset="0"/>
              <a:ea typeface="Times New Roman" panose="02020603050405020304" pitchFamily="18" charset="0"/>
            </a:endParaRPr>
          </a:p>
          <a:p>
            <a:pPr algn="just"/>
            <a:endParaRPr lang="pl-PL" dirty="0">
              <a:latin typeface="Calibri" panose="020F0502020204030204" pitchFamily="34"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lvl="0"/>
            <a:endParaRPr lang="pl-PL" dirty="0"/>
          </a:p>
        </p:txBody>
      </p:sp>
      <p:pic>
        <p:nvPicPr>
          <p:cNvPr id="3" name="Obraz 2" descr="Obraz zawierający linia, Równolegle, Jaskrawoniebieski, zrzut ekranu&#10;&#10;Opis wygenerowany automatycznie">
            <a:extLst>
              <a:ext uri="{FF2B5EF4-FFF2-40B4-BE49-F238E27FC236}">
                <a16:creationId xmlns:a16="http://schemas.microsoft.com/office/drawing/2014/main" id="{B84E45FA-B4DF-AF1A-D082-8DA32BFA9D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345" y="944773"/>
            <a:ext cx="10942501" cy="5464224"/>
          </a:xfrm>
          <a:prstGeom prst="rect">
            <a:avLst/>
          </a:prstGeom>
        </p:spPr>
      </p:pic>
    </p:spTree>
    <p:extLst>
      <p:ext uri="{BB962C8B-B14F-4D97-AF65-F5344CB8AC3E}">
        <p14:creationId xmlns:p14="http://schemas.microsoft.com/office/powerpoint/2010/main" val="2536117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13065"/>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„Budżet projektu”</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33A62627-0CD4-676A-5628-85E5BC26C34F}"/>
              </a:ext>
            </a:extLst>
          </p:cNvPr>
          <p:cNvSpPr txBox="1"/>
          <p:nvPr/>
        </p:nvSpPr>
        <p:spPr>
          <a:xfrm>
            <a:off x="233338" y="6301710"/>
            <a:ext cx="10081119" cy="2862322"/>
          </a:xfrm>
          <a:prstGeom prst="rect">
            <a:avLst/>
          </a:prstGeom>
          <a:noFill/>
        </p:spPr>
        <p:txBody>
          <a:bodyPr wrap="square" rtlCol="0">
            <a:spAutoFit/>
          </a:bodyPr>
          <a:lstStyle/>
          <a:p>
            <a:pPr algn="ctr"/>
            <a:r>
              <a:rPr lang="pl-PL" sz="1800" b="1" dirty="0">
                <a:solidFill>
                  <a:srgbClr val="FF0000"/>
                </a:solidFill>
                <a:effectLst/>
                <a:latin typeface="Calibri" panose="020F0502020204030204" pitchFamily="34" charset="0"/>
                <a:ea typeface="Times New Roman" panose="02020603050405020304" pitchFamily="18" charset="0"/>
              </a:rPr>
              <a:t>UWAGA! </a:t>
            </a:r>
          </a:p>
          <a:p>
            <a:pPr algn="ctr"/>
            <a:r>
              <a:rPr lang="pl-PL" sz="1800" b="1" dirty="0">
                <a:solidFill>
                  <a:srgbClr val="FF0000"/>
                </a:solidFill>
                <a:effectLst/>
                <a:latin typeface="Calibri" panose="020F0502020204030204" pitchFamily="34" charset="0"/>
                <a:ea typeface="Times New Roman" panose="02020603050405020304" pitchFamily="18" charset="0"/>
              </a:rPr>
              <a:t>W ramach danego zadania należy wpisać tylko jeden wydatek o nazwie takiej jak zadanie</a:t>
            </a:r>
            <a:endParaRPr lang="pl-PL" sz="1800" dirty="0">
              <a:effectLst/>
              <a:latin typeface="Times New Roman" panose="02020603050405020304" pitchFamily="18" charset="0"/>
              <a:ea typeface="Times New Roman" panose="02020603050405020304" pitchFamily="18" charset="0"/>
            </a:endParaRPr>
          </a:p>
          <a:p>
            <a:pPr algn="ctr"/>
            <a:r>
              <a:rPr lang="pl-PL" sz="1800" b="1" dirty="0">
                <a:effectLst/>
                <a:latin typeface="Calibri" panose="020F0502020204030204" pitchFamily="34" charset="0"/>
                <a:ea typeface="Times New Roman" panose="02020603050405020304" pitchFamily="18" charset="0"/>
              </a:rPr>
              <a:t>Nie należy wypełniać wszystkich wydatków w zadaniu!</a:t>
            </a:r>
            <a:endParaRPr lang="pl-PL" sz="1800" dirty="0">
              <a:effectLst/>
              <a:latin typeface="Times New Roman" panose="02020603050405020304" pitchFamily="18" charset="0"/>
              <a:ea typeface="Times New Roman" panose="02020603050405020304" pitchFamily="18" charset="0"/>
            </a:endParaRPr>
          </a:p>
          <a:p>
            <a:pPr algn="ctr"/>
            <a:r>
              <a:rPr lang="pl-PL" sz="1800" b="1" dirty="0">
                <a:effectLst/>
                <a:latin typeface="Calibri" panose="020F0502020204030204" pitchFamily="34" charset="0"/>
                <a:ea typeface="Times New Roman" panose="02020603050405020304" pitchFamily="18" charset="0"/>
              </a:rPr>
              <a:t>Wydatkiem w ramach zadania będzie skumulowana wartość wszystkich wydatków w ramach zadania</a:t>
            </a:r>
          </a:p>
          <a:p>
            <a:pPr algn="ctr"/>
            <a:endParaRPr lang="pl-PL" b="1" dirty="0">
              <a:latin typeface="Calibri" panose="020F0502020204030204" pitchFamily="34" charset="0"/>
              <a:ea typeface="Times New Roman" panose="02020603050405020304" pitchFamily="18" charset="0"/>
            </a:endParaRPr>
          </a:p>
          <a:p>
            <a:pPr algn="ctr"/>
            <a:endParaRPr lang="pl-PL" sz="1800" b="1" dirty="0">
              <a:effectLst/>
              <a:latin typeface="Calibri" panose="020F0502020204030204" pitchFamily="34" charset="0"/>
              <a:ea typeface="Times New Roman" panose="02020603050405020304" pitchFamily="18" charset="0"/>
            </a:endParaRPr>
          </a:p>
          <a:p>
            <a:pPr algn="ctr"/>
            <a:endParaRPr lang="pl-PL" sz="1800" dirty="0">
              <a:effectLst/>
              <a:latin typeface="Times New Roman" panose="02020603050405020304" pitchFamily="18" charset="0"/>
              <a:ea typeface="Times New Roman" panose="02020603050405020304" pitchFamily="18" charset="0"/>
            </a:endParaRPr>
          </a:p>
          <a:p>
            <a:pPr algn="just"/>
            <a:endParaRPr lang="pl-PL" dirty="0">
              <a:latin typeface="Calibri" panose="020F0502020204030204" pitchFamily="34"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lvl="0"/>
            <a:endParaRPr lang="pl-PL" dirty="0"/>
          </a:p>
        </p:txBody>
      </p:sp>
      <p:sp>
        <p:nvSpPr>
          <p:cNvPr id="6" name="pole tekstowe 5">
            <a:extLst>
              <a:ext uri="{FF2B5EF4-FFF2-40B4-BE49-F238E27FC236}">
                <a16:creationId xmlns:a16="http://schemas.microsoft.com/office/drawing/2014/main" id="{0CCF5855-0047-F089-C8E4-5C0A6D32539C}"/>
              </a:ext>
            </a:extLst>
          </p:cNvPr>
          <p:cNvSpPr txBox="1"/>
          <p:nvPr/>
        </p:nvSpPr>
        <p:spPr>
          <a:xfrm>
            <a:off x="737394" y="1619597"/>
            <a:ext cx="9217025" cy="646331"/>
          </a:xfrm>
          <a:prstGeom prst="rect">
            <a:avLst/>
          </a:prstGeom>
          <a:noFill/>
        </p:spPr>
        <p:txBody>
          <a:bodyPr wrap="square" rtlCol="0">
            <a:spAutoFit/>
          </a:bodyPr>
          <a:lstStyle/>
          <a:p>
            <a:r>
              <a:rPr lang="pl-PL" sz="1800" dirty="0">
                <a:effectLst/>
                <a:latin typeface="Calibri" panose="020F0502020204030204" pitchFamily="34" charset="0"/>
                <a:ea typeface="Times New Roman" panose="02020603050405020304" pitchFamily="18" charset="0"/>
              </a:rPr>
              <a:t>Dodawanie wydatków odbywa się za pomocą ikony </a:t>
            </a:r>
            <a:r>
              <a:rPr lang="pl-PL" sz="1800" dirty="0">
                <a:solidFill>
                  <a:srgbClr val="ED7D31"/>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l-PL" sz="1800" dirty="0">
                <a:solidFill>
                  <a:srgbClr val="ED7D31"/>
                </a:solidFill>
                <a:effectLst/>
                <a:latin typeface="Calibri" panose="020F0502020204030204" pitchFamily="34" charset="0"/>
                <a:ea typeface="Times New Roman" panose="02020603050405020304" pitchFamily="18" charset="0"/>
              </a:rPr>
              <a:t> DODAJ POZYCJĘ.</a:t>
            </a:r>
            <a:endParaRPr lang="pl-PL" sz="1800" dirty="0">
              <a:effectLst/>
              <a:latin typeface="Times New Roman" panose="02020603050405020304" pitchFamily="18" charset="0"/>
              <a:ea typeface="Times New Roman" panose="02020603050405020304" pitchFamily="18" charset="0"/>
            </a:endParaRPr>
          </a:p>
          <a:p>
            <a:endParaRPr lang="pl-PL" dirty="0"/>
          </a:p>
        </p:txBody>
      </p:sp>
      <p:pic>
        <p:nvPicPr>
          <p:cNvPr id="7" name="Obraz 6" descr="Obraz zawierający tekst, linia, zrzut ekranu, paragon&#10;&#10;Opis wygenerowany automatycznie">
            <a:extLst>
              <a:ext uri="{FF2B5EF4-FFF2-40B4-BE49-F238E27FC236}">
                <a16:creationId xmlns:a16="http://schemas.microsoft.com/office/drawing/2014/main" id="{C508AA6F-B20E-EEB4-2F93-86DB8E4CFB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38" y="2292985"/>
            <a:ext cx="10160866" cy="3647089"/>
          </a:xfrm>
          <a:prstGeom prst="rect">
            <a:avLst/>
          </a:prstGeom>
        </p:spPr>
      </p:pic>
    </p:spTree>
    <p:extLst>
      <p:ext uri="{BB962C8B-B14F-4D97-AF65-F5344CB8AC3E}">
        <p14:creationId xmlns:p14="http://schemas.microsoft.com/office/powerpoint/2010/main" val="3647805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13065"/>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„Budżet projektu”</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3" name="Obraz 2" descr="Obraz zawierający tekst, zrzut ekranu, linia, diagram&#10;&#10;Opis wygenerowany automatycznie">
            <a:extLst>
              <a:ext uri="{FF2B5EF4-FFF2-40B4-BE49-F238E27FC236}">
                <a16:creationId xmlns:a16="http://schemas.microsoft.com/office/drawing/2014/main" id="{0AAFEC93-A22B-1728-28A4-B4CBB13E33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14" y="1046748"/>
            <a:ext cx="10590776" cy="6512927"/>
          </a:xfrm>
          <a:prstGeom prst="rect">
            <a:avLst/>
          </a:prstGeom>
        </p:spPr>
      </p:pic>
    </p:spTree>
    <p:extLst>
      <p:ext uri="{BB962C8B-B14F-4D97-AF65-F5344CB8AC3E}">
        <p14:creationId xmlns:p14="http://schemas.microsoft.com/office/powerpoint/2010/main" val="243101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33A62627-0CD4-676A-5628-85E5BC26C34F}"/>
              </a:ext>
            </a:extLst>
          </p:cNvPr>
          <p:cNvSpPr txBox="1"/>
          <p:nvPr/>
        </p:nvSpPr>
        <p:spPr>
          <a:xfrm>
            <a:off x="305347" y="1174511"/>
            <a:ext cx="2664296" cy="6186309"/>
          </a:xfrm>
          <a:prstGeom prst="rect">
            <a:avLst/>
          </a:prstGeom>
          <a:noFill/>
        </p:spPr>
        <p:txBody>
          <a:bodyPr wrap="square" rtlCol="0">
            <a:spAutoFit/>
          </a:bodyPr>
          <a:lstStyle/>
          <a:p>
            <a:pPr algn="just"/>
            <a:r>
              <a:rPr lang="pl-PL" sz="1800" dirty="0">
                <a:effectLst/>
                <a:latin typeface="Calibri" panose="020F0502020204030204" pitchFamily="34" charset="0"/>
                <a:ea typeface="Times New Roman" panose="02020603050405020304" pitchFamily="18" charset="0"/>
              </a:rPr>
              <a:t>Sugeruje się by opis zadań wygląda następująco:</a:t>
            </a:r>
            <a:endParaRPr lang="pl-PL" sz="1800" dirty="0">
              <a:effectLst/>
              <a:latin typeface="Times New Roman" panose="02020603050405020304" pitchFamily="18" charset="0"/>
              <a:ea typeface="Times New Roman" panose="02020603050405020304" pitchFamily="18" charset="0"/>
            </a:endParaRPr>
          </a:p>
          <a:p>
            <a:pPr algn="just"/>
            <a:r>
              <a:rPr lang="pl-PL" sz="1800" dirty="0">
                <a:effectLst/>
                <a:latin typeface="Calibri" panose="020F050202020403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pPr algn="just"/>
            <a:r>
              <a:rPr lang="pl-PL" sz="1800" dirty="0">
                <a:effectLst/>
                <a:latin typeface="Calibri" panose="020F0502020204030204" pitchFamily="34" charset="0"/>
                <a:ea typeface="Times New Roman" panose="02020603050405020304" pitchFamily="18" charset="0"/>
              </a:rPr>
              <a:t>Zadanie 1 Środki trwałe/Dostawy:</a:t>
            </a:r>
          </a:p>
          <a:p>
            <a:pPr algn="just"/>
            <a:endParaRPr lang="pl-PL" sz="1800" dirty="0">
              <a:effectLst/>
              <a:latin typeface="Times New Roman" panose="02020603050405020304" pitchFamily="18" charset="0"/>
              <a:ea typeface="Times New Roman" panose="02020603050405020304" pitchFamily="18" charset="0"/>
            </a:endParaRPr>
          </a:p>
          <a:p>
            <a:pPr algn="just"/>
            <a:r>
              <a:rPr lang="pl-PL" sz="1800" dirty="0">
                <a:effectLst/>
                <a:latin typeface="Calibri" panose="020F0502020204030204" pitchFamily="34" charset="0"/>
                <a:ea typeface="Times New Roman" panose="02020603050405020304" pitchFamily="18" charset="0"/>
              </a:rPr>
              <a:t>Jeśli w pliku pn. </a:t>
            </a:r>
            <a:r>
              <a:rPr lang="pl-PL" sz="1800" i="1" dirty="0" err="1">
                <a:effectLst/>
                <a:latin typeface="Calibri" panose="020F0502020204030204" pitchFamily="34" charset="0"/>
                <a:ea typeface="Times New Roman" panose="02020603050405020304" pitchFamily="18" charset="0"/>
              </a:rPr>
              <a:t>Załącznik</a:t>
            </a:r>
            <a:r>
              <a:rPr lang="pl-PL" sz="1800" i="1" dirty="0">
                <a:effectLst/>
                <a:latin typeface="Calibri" panose="020F0502020204030204" pitchFamily="34" charset="0"/>
                <a:ea typeface="Times New Roman" panose="02020603050405020304" pitchFamily="18" charset="0"/>
              </a:rPr>
              <a:t> nr 2 </a:t>
            </a:r>
            <a:r>
              <a:rPr lang="pl-PL" sz="1800" i="1" dirty="0" err="1">
                <a:effectLst/>
                <a:latin typeface="Calibri" panose="020F0502020204030204" pitchFamily="34" charset="0"/>
                <a:ea typeface="Times New Roman" panose="02020603050405020304" pitchFamily="18" charset="0"/>
              </a:rPr>
              <a:t>Budżet</a:t>
            </a:r>
            <a:r>
              <a:rPr lang="pl-PL" sz="1800" i="1" dirty="0">
                <a:effectLst/>
                <a:latin typeface="Calibri" panose="020F0502020204030204" pitchFamily="34" charset="0"/>
                <a:ea typeface="Times New Roman" panose="02020603050405020304" pitchFamily="18" charset="0"/>
              </a:rPr>
              <a:t> projektu.xlsx </a:t>
            </a:r>
            <a:r>
              <a:rPr lang="pl-PL" sz="1800" dirty="0">
                <a:effectLst/>
                <a:latin typeface="Calibri" panose="020F0502020204030204" pitchFamily="34" charset="0"/>
                <a:ea typeface="Times New Roman" panose="02020603050405020304" pitchFamily="18" charset="0"/>
              </a:rPr>
              <a:t>w ramach zadania 1 zostały ujęte poszczególne wydatki należy je wypisać w polu Opis i uzasadnienie zadań. Sugeruje się zaznaczenie wszystkich wydatków z pliku Excel i za pomocą funkcji Kopiuj/Wklej, wkleić do pola Opis i uzasadnienie zadań:</a:t>
            </a:r>
          </a:p>
          <a:p>
            <a:pPr algn="just"/>
            <a:endParaRPr lang="pl-PL" dirty="0">
              <a:latin typeface="Calibri" panose="020F0502020204030204" pitchFamily="34"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lvl="0"/>
            <a:endParaRPr lang="pl-PL" dirty="0"/>
          </a:p>
        </p:txBody>
      </p:sp>
      <p:pic>
        <p:nvPicPr>
          <p:cNvPr id="9" name="Obraz 8">
            <a:extLst>
              <a:ext uri="{FF2B5EF4-FFF2-40B4-BE49-F238E27FC236}">
                <a16:creationId xmlns:a16="http://schemas.microsoft.com/office/drawing/2014/main" id="{49D6BE3D-C28F-925D-A1FA-D2427EAA5A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8044" y="1115541"/>
            <a:ext cx="7888578" cy="5495925"/>
          </a:xfrm>
          <a:prstGeom prst="rect">
            <a:avLst/>
          </a:prstGeom>
        </p:spPr>
      </p:pic>
      <p:sp>
        <p:nvSpPr>
          <p:cNvPr id="3" name="Tytuł 6">
            <a:extLst>
              <a:ext uri="{FF2B5EF4-FFF2-40B4-BE49-F238E27FC236}">
                <a16:creationId xmlns:a16="http://schemas.microsoft.com/office/drawing/2014/main" id="{EBAC6A4F-280F-2CFC-E31E-83B32CC7A9B7}"/>
              </a:ext>
            </a:extLst>
          </p:cNvPr>
          <p:cNvSpPr txBox="1">
            <a:spLocks/>
          </p:cNvSpPr>
          <p:nvPr/>
        </p:nvSpPr>
        <p:spPr>
          <a:xfrm>
            <a:off x="2537594" y="213065"/>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„Budżet projektu”</a:t>
            </a:r>
          </a:p>
        </p:txBody>
      </p:sp>
    </p:spTree>
    <p:extLst>
      <p:ext uri="{BB962C8B-B14F-4D97-AF65-F5344CB8AC3E}">
        <p14:creationId xmlns:p14="http://schemas.microsoft.com/office/powerpoint/2010/main" val="454798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3992"/>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Dostępność</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33A62627-0CD4-676A-5628-85E5BC26C34F}"/>
              </a:ext>
            </a:extLst>
          </p:cNvPr>
          <p:cNvSpPr txBox="1"/>
          <p:nvPr/>
        </p:nvSpPr>
        <p:spPr>
          <a:xfrm>
            <a:off x="302159" y="727716"/>
            <a:ext cx="10081119" cy="4524315"/>
          </a:xfrm>
          <a:prstGeom prst="rect">
            <a:avLst/>
          </a:prstGeom>
          <a:noFill/>
        </p:spPr>
        <p:txBody>
          <a:bodyPr wrap="square" rtlCol="0">
            <a:spAutoFit/>
          </a:bodyPr>
          <a:lstStyle/>
          <a:p>
            <a:pPr algn="just"/>
            <a:r>
              <a:rPr lang="pl-PL" sz="1800" b="1" dirty="0">
                <a:effectLst/>
                <a:latin typeface="Calibri" panose="020F0502020204030204" pitchFamily="34" charset="0"/>
                <a:ea typeface="Times New Roman" panose="02020603050405020304" pitchFamily="18" charset="0"/>
              </a:rPr>
              <a:t>Każdy</a:t>
            </a:r>
            <a:r>
              <a:rPr lang="pl-PL" sz="1800" dirty="0">
                <a:effectLst/>
                <a:latin typeface="Calibri" panose="020F0502020204030204" pitchFamily="34" charset="0"/>
                <a:ea typeface="Times New Roman" panose="02020603050405020304" pitchFamily="18" charset="0"/>
              </a:rPr>
              <a:t> wydatek w ramach danego zadania musi mieć wybranie Limity przyporządkowane do danego zadania. Wyjątek stanowią limity pn. „wydatki na dostępność”, ten limit należy zaznaczyć tylko w sytuacji, kiedy limit dotyczy danego kosztu, tj. w przypadku wydatków/kosztów związanych z zapewnieniem </a:t>
            </a:r>
            <a:r>
              <a:rPr lang="pl-PL" sz="1800" b="1" dirty="0">
                <a:effectLst/>
                <a:latin typeface="Calibri" panose="020F0502020204030204" pitchFamily="34" charset="0"/>
                <a:ea typeface="Times New Roman" panose="02020603050405020304" pitchFamily="18" charset="0"/>
              </a:rPr>
              <a:t>dostępności</a:t>
            </a:r>
            <a:r>
              <a:rPr lang="pl-PL" sz="1800" dirty="0">
                <a:effectLst/>
                <a:latin typeface="Calibri" panose="020F0502020204030204" pitchFamily="34" charset="0"/>
                <a:ea typeface="Times New Roman" panose="02020603050405020304" pitchFamily="18" charset="0"/>
              </a:rPr>
              <a:t>* należy wybrać dedykowany limit pn. „Wydatki na dostępność” . Z uwagi na fakt, iż koszt oznaczony jako wydatek na dostępność zostanie uznany w całości za związany z tym obszarem należy limit ten wybrać jedynie w przypadku, </a:t>
            </a:r>
            <a:r>
              <a:rPr lang="pl-PL" sz="1800" b="1" dirty="0">
                <a:effectLst/>
                <a:latin typeface="Calibri" panose="020F0502020204030204" pitchFamily="34" charset="0"/>
                <a:ea typeface="Times New Roman" panose="02020603050405020304" pitchFamily="18" charset="0"/>
              </a:rPr>
              <a:t>gdy część kosztów na dostępność stanowi większościowy udział w danej pozycji budżetowej</a:t>
            </a:r>
            <a:r>
              <a:rPr lang="pl-PL" sz="1800" dirty="0">
                <a:effectLst/>
                <a:latin typeface="Calibri" panose="020F0502020204030204" pitchFamily="34" charset="0"/>
                <a:ea typeface="Times New Roman" panose="02020603050405020304" pitchFamily="18" charset="0"/>
              </a:rPr>
              <a:t>.</a:t>
            </a:r>
            <a:endParaRPr lang="pl-PL" sz="1800" dirty="0">
              <a:effectLst/>
              <a:latin typeface="Times New Roman" panose="02020603050405020304" pitchFamily="18" charset="0"/>
              <a:ea typeface="Times New Roman" panose="02020603050405020304" pitchFamily="18" charset="0"/>
            </a:endParaRPr>
          </a:p>
          <a:p>
            <a:pPr algn="just"/>
            <a:r>
              <a:rPr lang="pl-PL" sz="1800" dirty="0">
                <a:effectLst/>
                <a:latin typeface="Calibri" panose="020F050202020403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r>
              <a:rPr lang="pl-PL" sz="1800" b="1" kern="0" dirty="0">
                <a:effectLst/>
                <a:latin typeface="Calibri" panose="020F0502020204030204" pitchFamily="34" charset="0"/>
                <a:ea typeface="Times New Roman" panose="02020603050405020304" pitchFamily="18" charset="0"/>
              </a:rPr>
              <a:t>*Dostępność</a:t>
            </a:r>
            <a:r>
              <a:rPr lang="pl-PL" sz="1800" kern="0" dirty="0">
                <a:effectLst/>
                <a:latin typeface="Calibri" panose="020F0502020204030204" pitchFamily="34" charset="0"/>
                <a:ea typeface="Times New Roman" panose="02020603050405020304" pitchFamily="18" charset="0"/>
              </a:rPr>
              <a:t> – oznacza możliwość korzystania z infrastruktury, transportu, technologii i systemów informacyjno-komunikacyjnych oraz produktów i usług. Pozwala ona osobom, które mogą być wykluczone (ze względu na różne przesłanki wymienione w rozporządzeniu ogólnym), w szczególności osobom z niepełnosprawnościami i starszym na korzystanie z nich na zasadzie równości z innymi osobami.</a:t>
            </a:r>
            <a:endParaRPr lang="pl-PL" sz="1800" b="1" dirty="0">
              <a:effectLst/>
              <a:latin typeface="Calibri" panose="020F0502020204030204" pitchFamily="34" charset="0"/>
              <a:ea typeface="Times New Roman" panose="02020603050405020304" pitchFamily="18" charset="0"/>
            </a:endParaRPr>
          </a:p>
          <a:p>
            <a:pPr algn="ctr"/>
            <a:endParaRPr lang="pl-PL" sz="1800" dirty="0">
              <a:effectLst/>
              <a:latin typeface="Times New Roman" panose="02020603050405020304" pitchFamily="18" charset="0"/>
              <a:ea typeface="Times New Roman" panose="02020603050405020304" pitchFamily="18" charset="0"/>
            </a:endParaRPr>
          </a:p>
          <a:p>
            <a:pPr algn="just"/>
            <a:endParaRPr lang="pl-PL" dirty="0">
              <a:latin typeface="Calibri" panose="020F0502020204030204" pitchFamily="34"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lvl="0"/>
            <a:endParaRPr lang="pl-PL" dirty="0"/>
          </a:p>
        </p:txBody>
      </p:sp>
      <p:pic>
        <p:nvPicPr>
          <p:cNvPr id="6" name="Obraz 5">
            <a:extLst>
              <a:ext uri="{FF2B5EF4-FFF2-40B4-BE49-F238E27FC236}">
                <a16:creationId xmlns:a16="http://schemas.microsoft.com/office/drawing/2014/main" id="{A39981F8-02D2-E026-0380-267B85BFD9C9}"/>
              </a:ext>
            </a:extLst>
          </p:cNvPr>
          <p:cNvPicPr>
            <a:picLocks noChangeAspect="1"/>
          </p:cNvPicPr>
          <p:nvPr/>
        </p:nvPicPr>
        <p:blipFill>
          <a:blip r:embed="rId5"/>
          <a:stretch>
            <a:fillRect/>
          </a:stretch>
        </p:blipFill>
        <p:spPr>
          <a:xfrm>
            <a:off x="138797" y="2778181"/>
            <a:ext cx="10407842" cy="4947700"/>
          </a:xfrm>
          <a:prstGeom prst="rect">
            <a:avLst/>
          </a:prstGeom>
        </p:spPr>
      </p:pic>
    </p:spTree>
    <p:extLst>
      <p:ext uri="{BB962C8B-B14F-4D97-AF65-F5344CB8AC3E}">
        <p14:creationId xmlns:p14="http://schemas.microsoft.com/office/powerpoint/2010/main" val="354629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47856"/>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„Analiza ryzyka” </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3" name="Picture 152">
            <a:extLst>
              <a:ext uri="{FF2B5EF4-FFF2-40B4-BE49-F238E27FC236}">
                <a16:creationId xmlns:a16="http://schemas.microsoft.com/office/drawing/2014/main" id="{20E44551-B981-6C14-7B10-6DD3365700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07" y="1043532"/>
            <a:ext cx="10683506" cy="3888429"/>
          </a:xfrm>
          <a:prstGeom prst="rect">
            <a:avLst/>
          </a:prstGeom>
          <a:noFill/>
          <a:ln>
            <a:noFill/>
          </a:ln>
        </p:spPr>
      </p:pic>
    </p:spTree>
    <p:extLst>
      <p:ext uri="{BB962C8B-B14F-4D97-AF65-F5344CB8AC3E}">
        <p14:creationId xmlns:p14="http://schemas.microsoft.com/office/powerpoint/2010/main" val="306130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F9EC16-4DAE-7D99-3261-89BB325B31A6}"/>
              </a:ext>
            </a:extLst>
          </p:cNvPr>
          <p:cNvSpPr>
            <a:spLocks noGrp="1"/>
          </p:cNvSpPr>
          <p:nvPr>
            <p:ph idx="1"/>
          </p:nvPr>
        </p:nvSpPr>
        <p:spPr>
          <a:xfrm>
            <a:off x="997111" y="1598708"/>
            <a:ext cx="8640382" cy="4680002"/>
          </a:xfrm>
        </p:spPr>
        <p:txBody>
          <a:bodyPr/>
          <a:lstStyle/>
          <a:p>
            <a:pPr marL="0" indent="0">
              <a:buNone/>
            </a:pPr>
            <a:r>
              <a:rPr lang="pl-PL" dirty="0"/>
              <a:t> </a:t>
            </a:r>
          </a:p>
        </p:txBody>
      </p:sp>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9" name="Tytuł 8">
            <a:extLst>
              <a:ext uri="{FF2B5EF4-FFF2-40B4-BE49-F238E27FC236}">
                <a16:creationId xmlns:a16="http://schemas.microsoft.com/office/drawing/2014/main" id="{988C0714-4659-6EBD-C59F-53BB8A679960}"/>
              </a:ext>
            </a:extLst>
          </p:cNvPr>
          <p:cNvSpPr>
            <a:spLocks noGrp="1"/>
          </p:cNvSpPr>
          <p:nvPr>
            <p:ph type="title"/>
          </p:nvPr>
        </p:nvSpPr>
        <p:spPr>
          <a:xfrm>
            <a:off x="877999" y="1763613"/>
            <a:ext cx="8640381" cy="1080001"/>
          </a:xfrm>
        </p:spPr>
        <p:txBody>
          <a:bodyPr>
            <a:normAutofit/>
          </a:bodyPr>
          <a:lstStyle/>
          <a:p>
            <a:br>
              <a:rPr lang="pl-PL" sz="1800" b="0" i="0" u="none" strike="noStrike" baseline="0" dirty="0">
                <a:solidFill>
                  <a:srgbClr val="000000"/>
                </a:solidFill>
                <a:latin typeface="Calibri" panose="020F0502020204030204" pitchFamily="34" charset="0"/>
              </a:rPr>
            </a:br>
            <a:endParaRPr lang="pl-PL" dirty="0"/>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681608" y="551132"/>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Wniosek o dofinansowanie </a:t>
            </a:r>
          </a:p>
        </p:txBody>
      </p:sp>
      <p:sp>
        <p:nvSpPr>
          <p:cNvPr id="6" name="pole tekstowe 5">
            <a:extLst>
              <a:ext uri="{FF2B5EF4-FFF2-40B4-BE49-F238E27FC236}">
                <a16:creationId xmlns:a16="http://schemas.microsoft.com/office/drawing/2014/main" id="{C8D77148-D743-755A-AA73-A3C880EEABB7}"/>
              </a:ext>
            </a:extLst>
          </p:cNvPr>
          <p:cNvSpPr txBox="1"/>
          <p:nvPr/>
        </p:nvSpPr>
        <p:spPr>
          <a:xfrm>
            <a:off x="517669" y="1583763"/>
            <a:ext cx="9436750" cy="4308872"/>
          </a:xfrm>
          <a:prstGeom prst="rect">
            <a:avLst/>
          </a:prstGeom>
          <a:noFill/>
        </p:spPr>
        <p:txBody>
          <a:bodyPr wrap="square" rtlCol="0">
            <a:spAutoFit/>
          </a:bodyPr>
          <a:lstStyle/>
          <a:p>
            <a:pPr algn="ctr"/>
            <a:endParaRPr lang="pl-PL" b="1" dirty="0">
              <a:solidFill>
                <a:srgbClr val="000000"/>
              </a:solidFill>
              <a:latin typeface="Calibri" panose="020F0502020204030204" pitchFamily="34" charset="0"/>
            </a:endParaRPr>
          </a:p>
          <a:p>
            <a:pPr algn="ctr"/>
            <a:r>
              <a:rPr lang="pl-PL" sz="2000" b="1" i="0" u="none" strike="noStrike" baseline="0" dirty="0">
                <a:solidFill>
                  <a:srgbClr val="000000"/>
                </a:solidFill>
                <a:latin typeface="Calibri" panose="020F0502020204030204" pitchFamily="34" charset="0"/>
              </a:rPr>
              <a:t>Wypełniając wniosek o dofinansowanie, należy stosować aktualną „Instrukcję wypełniania wniosku o dofinansowanie w ramach programu „Fundusze Europejskie dla Dolnego Śląska 2021-2027” (FEDS 2021-2027) w zakresie naborów ogłaszanych przez DIP”, która zamieszczona jest na stronie internetowej FEDS 2021-2027: </a:t>
            </a:r>
            <a:r>
              <a:rPr lang="pl-PL" sz="2000" b="0" i="0" u="none" strike="noStrike" baseline="0" dirty="0">
                <a:solidFill>
                  <a:srgbClr val="0462C1"/>
                </a:solidFill>
                <a:latin typeface="Calibri" panose="020F0502020204030204" pitchFamily="34" charset="0"/>
              </a:rPr>
              <a:t>https://rpo.dolnyslask.pl/o-projekcie/feds-2021-2027/nabory-wnioskow/ </a:t>
            </a:r>
            <a:r>
              <a:rPr lang="pl-PL" sz="2000" b="1" i="0" u="none" strike="noStrike" baseline="0" dirty="0">
                <a:solidFill>
                  <a:srgbClr val="000000"/>
                </a:solidFill>
                <a:latin typeface="Calibri" panose="020F0502020204030204" pitchFamily="34" charset="0"/>
              </a:rPr>
              <a:t>pod naborem. </a:t>
            </a:r>
          </a:p>
          <a:p>
            <a:pPr algn="ctr"/>
            <a:endParaRPr lang="pl-PL" sz="2000" b="0" i="0" u="none" strike="noStrike" baseline="0" dirty="0">
              <a:solidFill>
                <a:srgbClr val="000000"/>
              </a:solidFill>
              <a:latin typeface="Calibri" panose="020F0502020204030204" pitchFamily="34" charset="0"/>
            </a:endParaRPr>
          </a:p>
          <a:p>
            <a:pPr algn="ctr"/>
            <a:r>
              <a:rPr lang="pl-PL" sz="2000" b="0" i="0" u="none" strike="noStrike" baseline="0" dirty="0">
                <a:solidFill>
                  <a:srgbClr val="000000"/>
                </a:solidFill>
                <a:latin typeface="Calibri" panose="020F0502020204030204" pitchFamily="34" charset="0"/>
              </a:rPr>
              <a:t>Ponadto przydatne informacje/wskazówki dot. technicznej obsługi aplikacji WOD2021 znajdują się na stronie internetowej: </a:t>
            </a:r>
            <a:r>
              <a:rPr lang="pl-PL" sz="2000" b="0" i="0" u="none" strike="noStrike" baseline="0" dirty="0">
                <a:solidFill>
                  <a:srgbClr val="0462C1"/>
                </a:solidFill>
                <a:latin typeface="Calibri" panose="020F0502020204030204" pitchFamily="34" charset="0"/>
              </a:rPr>
              <a:t>https://instrukcje.cst2021.gov.pl/ </a:t>
            </a:r>
            <a:r>
              <a:rPr lang="pl-PL" sz="2000" b="0" i="0" u="none" strike="noStrike" baseline="0" dirty="0">
                <a:solidFill>
                  <a:srgbClr val="000000"/>
                </a:solidFill>
                <a:latin typeface="Calibri" panose="020F0502020204030204" pitchFamily="34" charset="0"/>
              </a:rPr>
              <a:t>. </a:t>
            </a:r>
          </a:p>
          <a:p>
            <a:pPr algn="ctr"/>
            <a:endParaRPr lang="pl-PL" sz="2000" b="0" i="0" u="none" strike="noStrike" baseline="0" dirty="0">
              <a:solidFill>
                <a:srgbClr val="000000"/>
              </a:solidFill>
              <a:latin typeface="Calibri" panose="020F0502020204030204" pitchFamily="34" charset="0"/>
            </a:endParaRPr>
          </a:p>
          <a:p>
            <a:pPr algn="ctr"/>
            <a:r>
              <a:rPr lang="pl-PL" sz="2000" b="0" i="0" u="none" strike="noStrike" baseline="0" dirty="0">
                <a:solidFill>
                  <a:srgbClr val="000000"/>
                </a:solidFill>
                <a:latin typeface="Calibri" panose="020F0502020204030204" pitchFamily="34" charset="0"/>
              </a:rPr>
              <a:t>Zgłoszenia w przypadku problemów technicznych z funkcjonowaniem aplikacji WOD2021 proszę przesyłać na adres e-mail: </a:t>
            </a:r>
            <a:r>
              <a:rPr lang="pl-PL" sz="2000" b="0" i="0" u="none" strike="noStrike" baseline="0" dirty="0">
                <a:solidFill>
                  <a:srgbClr val="0462C1"/>
                </a:solidFill>
                <a:latin typeface="Calibri" panose="020F0502020204030204" pitchFamily="34" charset="0"/>
              </a:rPr>
              <a:t>ami.feds@dip.dolnyslask.pl </a:t>
            </a:r>
            <a:endParaRPr lang="pl-PL" sz="2000" b="1" i="0" u="none" strike="noStrike" baseline="0" dirty="0">
              <a:solidFill>
                <a:srgbClr val="000000"/>
              </a:solidFill>
              <a:latin typeface="Calibri" panose="020F0502020204030204" pitchFamily="34" charset="0"/>
            </a:endParaRPr>
          </a:p>
          <a:p>
            <a:pPr algn="ctr"/>
            <a:endParaRPr lang="pl-PL" b="1" dirty="0">
              <a:solidFill>
                <a:srgbClr val="000000"/>
              </a:solidFill>
              <a:latin typeface="Calibri" panose="020F0502020204030204" pitchFamily="34" charset="0"/>
            </a:endParaRPr>
          </a:p>
          <a:p>
            <a:pPr algn="ctr"/>
            <a:endParaRPr lang="pl-PL" dirty="0"/>
          </a:p>
        </p:txBody>
      </p:sp>
    </p:spTree>
    <p:extLst>
      <p:ext uri="{BB962C8B-B14F-4D97-AF65-F5344CB8AC3E}">
        <p14:creationId xmlns:p14="http://schemas.microsoft.com/office/powerpoint/2010/main" val="3078605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5345906" y="387271"/>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925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„Dodatkowe informacje” </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7D13F676-1E59-AF62-DA09-F841D4387298}"/>
              </a:ext>
            </a:extLst>
          </p:cNvPr>
          <p:cNvSpPr txBox="1"/>
          <p:nvPr/>
        </p:nvSpPr>
        <p:spPr>
          <a:xfrm>
            <a:off x="593379" y="346576"/>
            <a:ext cx="9073008" cy="7478970"/>
          </a:xfrm>
          <a:prstGeom prst="rect">
            <a:avLst/>
          </a:prstGeom>
          <a:noFill/>
        </p:spPr>
        <p:txBody>
          <a:bodyPr wrap="square" rtlCol="0">
            <a:spAutoFit/>
          </a:bodyPr>
          <a:lstStyle/>
          <a:p>
            <a:r>
              <a:rPr lang="pl-PL" sz="1600" dirty="0"/>
              <a:t>Wypełniamy następujące pola:</a:t>
            </a:r>
          </a:p>
          <a:p>
            <a:pPr marL="285750" indent="-285750">
              <a:buFont typeface="Wingdings" panose="05000000000000000000" pitchFamily="2" charset="2"/>
              <a:buChar char="ü"/>
            </a:pPr>
            <a:r>
              <a:rPr lang="pl-PL" sz="1600" dirty="0"/>
              <a:t>Typ projektu </a:t>
            </a:r>
          </a:p>
          <a:p>
            <a:pPr marL="285750" indent="-285750">
              <a:buFont typeface="Wingdings" panose="05000000000000000000" pitchFamily="2" charset="2"/>
              <a:buChar char="ü"/>
            </a:pPr>
            <a:r>
              <a:rPr lang="pl-PL" sz="1600" dirty="0"/>
              <a:t>Rodzaj działalności gospodarczej</a:t>
            </a:r>
          </a:p>
          <a:p>
            <a:pPr marL="285750" indent="-285750">
              <a:buFont typeface="Wingdings" panose="05000000000000000000" pitchFamily="2" charset="2"/>
              <a:buChar char="ü"/>
            </a:pPr>
            <a:r>
              <a:rPr lang="pl-PL" sz="1600" dirty="0"/>
              <a:t>Lokalizacja Wnioskodawcy</a:t>
            </a:r>
          </a:p>
          <a:p>
            <a:pPr marL="285750" indent="-285750">
              <a:buFont typeface="Wingdings" panose="05000000000000000000" pitchFamily="2" charset="2"/>
              <a:buChar char="ü"/>
            </a:pPr>
            <a:r>
              <a:rPr lang="pl-PL" sz="1600" dirty="0"/>
              <a:t>Struktura organizacyjna / potencjał administracyjny / instytucjonalny</a:t>
            </a:r>
          </a:p>
          <a:p>
            <a:pPr marL="285750" indent="-285750">
              <a:buFont typeface="Wingdings" panose="05000000000000000000" pitchFamily="2" charset="2"/>
              <a:buChar char="ü"/>
            </a:pPr>
            <a:r>
              <a:rPr lang="pl-PL" sz="1600" dirty="0"/>
              <a:t>Wzrost zatrudnienia w wyniku realizacji projektu </a:t>
            </a:r>
          </a:p>
          <a:p>
            <a:pPr marL="285750" indent="-285750">
              <a:buFont typeface="Wingdings" panose="05000000000000000000" pitchFamily="2" charset="2"/>
              <a:buChar char="ü"/>
            </a:pPr>
            <a:r>
              <a:rPr lang="pl-PL" sz="1600" dirty="0"/>
              <a:t>Opis problemów i uzasadnienie realizacji projektu, opis istniejącego systemu przedsięwzięcia (stan istniejący)</a:t>
            </a:r>
          </a:p>
          <a:p>
            <a:pPr marL="285750" indent="-285750">
              <a:buFont typeface="Wingdings" panose="05000000000000000000" pitchFamily="2" charset="2"/>
              <a:buChar char="ü"/>
            </a:pPr>
            <a:r>
              <a:rPr lang="pl-PL" sz="1600" dirty="0"/>
              <a:t>Gotowość projektu do realizacji </a:t>
            </a:r>
          </a:p>
          <a:p>
            <a:pPr marL="285750" indent="-285750">
              <a:buFont typeface="Wingdings" panose="05000000000000000000" pitchFamily="2" charset="2"/>
              <a:buChar char="ü"/>
            </a:pPr>
            <a:r>
              <a:rPr lang="pl-PL" sz="1600" dirty="0"/>
              <a:t>Analiza wykonalności i analiza opcji</a:t>
            </a:r>
          </a:p>
          <a:p>
            <a:pPr marL="285750" indent="-285750">
              <a:buFont typeface="Wingdings" panose="05000000000000000000" pitchFamily="2" charset="2"/>
              <a:buChar char="ü"/>
            </a:pPr>
            <a:r>
              <a:rPr lang="pl-PL" sz="1600" dirty="0"/>
              <a:t>Założenia do analizy finansowej</a:t>
            </a:r>
          </a:p>
          <a:p>
            <a:pPr marL="285750" indent="-285750">
              <a:buFont typeface="Wingdings" panose="05000000000000000000" pitchFamily="2" charset="2"/>
              <a:buChar char="ü"/>
            </a:pPr>
            <a:r>
              <a:rPr lang="pl-PL" sz="1600" dirty="0"/>
              <a:t>Efektywność </a:t>
            </a:r>
            <a:r>
              <a:rPr lang="pl-PL" sz="1600" dirty="0" err="1"/>
              <a:t>ekonomiczno</a:t>
            </a:r>
            <a:r>
              <a:rPr lang="pl-PL" sz="1600" dirty="0"/>
              <a:t> – społeczna projektu</a:t>
            </a:r>
          </a:p>
          <a:p>
            <a:pPr marL="285750" indent="-285750">
              <a:buFont typeface="Wingdings" panose="05000000000000000000" pitchFamily="2" charset="2"/>
              <a:buChar char="ü"/>
            </a:pPr>
            <a:r>
              <a:rPr lang="pl-PL" sz="1600" dirty="0"/>
              <a:t>Sytuacja finansowa wnioskodawcy / partnera oraz źródła finansowania projektu</a:t>
            </a:r>
          </a:p>
          <a:p>
            <a:pPr marL="285750" indent="-285750">
              <a:buFont typeface="Wingdings" panose="05000000000000000000" pitchFamily="2" charset="2"/>
              <a:buChar char="ü"/>
            </a:pPr>
            <a:r>
              <a:rPr lang="pl-PL" sz="1600" dirty="0"/>
              <a:t>Trwałość finansowa projektu</a:t>
            </a:r>
          </a:p>
          <a:p>
            <a:pPr marL="285750" indent="-285750">
              <a:buFont typeface="Wingdings" panose="05000000000000000000" pitchFamily="2" charset="2"/>
              <a:buChar char="ü"/>
            </a:pPr>
            <a:r>
              <a:rPr lang="pl-PL" sz="1600" dirty="0"/>
              <a:t>Możliwość odzyskania VAT</a:t>
            </a:r>
          </a:p>
          <a:p>
            <a:pPr marL="285750" indent="-285750">
              <a:buFont typeface="Wingdings" panose="05000000000000000000" pitchFamily="2" charset="2"/>
              <a:buChar char="ü"/>
            </a:pPr>
            <a:r>
              <a:rPr lang="pl-PL" sz="1600" dirty="0"/>
              <a:t>Pomoc publiczna</a:t>
            </a:r>
          </a:p>
          <a:p>
            <a:pPr marL="285750" indent="-285750">
              <a:buFont typeface="Wingdings" panose="05000000000000000000" pitchFamily="2" charset="2"/>
              <a:buChar char="ü"/>
            </a:pPr>
            <a:r>
              <a:rPr lang="pl-PL" sz="1600" kern="0" dirty="0">
                <a:solidFill>
                  <a:srgbClr val="000000"/>
                </a:solidFill>
                <a:effectLst/>
              </a:rPr>
              <a:t>Inwestycja początkowa – zakres tematyczny </a:t>
            </a:r>
          </a:p>
          <a:p>
            <a:pPr marL="285750" indent="-285750">
              <a:buFont typeface="Wingdings" panose="05000000000000000000" pitchFamily="2" charset="2"/>
              <a:buChar char="ü"/>
            </a:pPr>
            <a:r>
              <a:rPr lang="pl-PL" sz="1600" kern="0" dirty="0">
                <a:solidFill>
                  <a:srgbClr val="000000"/>
                </a:solidFill>
                <a:effectLst/>
              </a:rPr>
              <a:t>Inwestycja początkowa - wybór elementu segmentu A</a:t>
            </a:r>
            <a:endParaRPr lang="pl-PL" sz="1600" kern="1600" dirty="0">
              <a:effectLst/>
            </a:endParaRPr>
          </a:p>
          <a:p>
            <a:pPr marL="285750" indent="-285750">
              <a:buFont typeface="Wingdings" panose="05000000000000000000" pitchFamily="2" charset="2"/>
              <a:buChar char="ü"/>
            </a:pPr>
            <a:r>
              <a:rPr lang="pl-PL" sz="1600" kern="0" dirty="0">
                <a:solidFill>
                  <a:srgbClr val="000000"/>
                </a:solidFill>
                <a:effectLst/>
              </a:rPr>
              <a:t>Efekt zachęty</a:t>
            </a:r>
            <a:endParaRPr lang="pl-PL" sz="1600" kern="1600" dirty="0">
              <a:effectLst/>
            </a:endParaRPr>
          </a:p>
          <a:p>
            <a:pPr marL="285750" indent="-285750">
              <a:buFont typeface="Wingdings" panose="05000000000000000000" pitchFamily="2" charset="2"/>
              <a:buChar char="ü"/>
            </a:pPr>
            <a:r>
              <a:rPr lang="pl-PL" sz="1600" kern="0" dirty="0">
                <a:solidFill>
                  <a:srgbClr val="000000"/>
                </a:solidFill>
                <a:effectLst/>
              </a:rPr>
              <a:t>Powiązanie ze strategiami</a:t>
            </a:r>
          </a:p>
          <a:p>
            <a:pPr marL="285750" indent="-285750">
              <a:buFont typeface="Wingdings" panose="05000000000000000000" pitchFamily="2" charset="2"/>
              <a:buChar char="ü"/>
            </a:pPr>
            <a:r>
              <a:rPr lang="pl-PL" sz="1600" kern="0" dirty="0">
                <a:solidFill>
                  <a:srgbClr val="000000"/>
                </a:solidFill>
                <a:effectLst/>
              </a:rPr>
              <a:t>Zgodność zakresu projektu z regionalną</a:t>
            </a:r>
            <a:r>
              <a:rPr lang="x-none" sz="1600" kern="0" dirty="0">
                <a:solidFill>
                  <a:srgbClr val="000000"/>
                </a:solidFill>
                <a:effectLst/>
                <a:cs typeface="Times New Roman" panose="02020603050405020304" pitchFamily="18" charset="0"/>
              </a:rPr>
              <a:t> </a:t>
            </a:r>
            <a:r>
              <a:rPr lang="x-none" sz="1600" kern="0" dirty="0">
                <a:solidFill>
                  <a:srgbClr val="000000"/>
                </a:solidFill>
                <a:effectLst/>
              </a:rPr>
              <a:t> </a:t>
            </a:r>
            <a:r>
              <a:rPr lang="pl-PL" sz="1600" kern="0" dirty="0">
                <a:solidFill>
                  <a:srgbClr val="000000"/>
                </a:solidFill>
                <a:effectLst/>
              </a:rPr>
              <a:t>strategią inteligentnej specjalizacji</a:t>
            </a:r>
          </a:p>
          <a:p>
            <a:pPr marL="285750" indent="-285750">
              <a:buFont typeface="Wingdings" panose="05000000000000000000" pitchFamily="2" charset="2"/>
              <a:buChar char="ü"/>
            </a:pPr>
            <a:r>
              <a:rPr lang="pl-PL" sz="1600" kern="0" dirty="0">
                <a:solidFill>
                  <a:srgbClr val="000000"/>
                </a:solidFill>
                <a:effectLst/>
              </a:rPr>
              <a:t>Zgodność projektu z listą projektów określonych w załączniku do Terytorialnego Planu Sprawiedliwej Transformacji (TPST)</a:t>
            </a:r>
          </a:p>
          <a:p>
            <a:pPr marL="285750" indent="-285750">
              <a:buFont typeface="Wingdings" panose="05000000000000000000" pitchFamily="2" charset="2"/>
              <a:buChar char="ü"/>
            </a:pPr>
            <a:r>
              <a:rPr lang="pl-PL" sz="1600" kern="0" dirty="0">
                <a:solidFill>
                  <a:srgbClr val="000000"/>
                </a:solidFill>
                <a:effectLst/>
              </a:rPr>
              <a:t>Cel gospodarczy transformacji subregionu</a:t>
            </a:r>
            <a:endParaRPr lang="pl-PL" sz="1600" kern="1600" dirty="0">
              <a:effectLst/>
            </a:endParaRPr>
          </a:p>
          <a:p>
            <a:pPr marL="285750" indent="-285750">
              <a:buFont typeface="Wingdings" panose="05000000000000000000" pitchFamily="2" charset="2"/>
              <a:buChar char="ü"/>
            </a:pPr>
            <a:r>
              <a:rPr lang="pl-PL" sz="1600" kern="0" dirty="0">
                <a:solidFill>
                  <a:srgbClr val="000000"/>
                </a:solidFill>
                <a:effectLst/>
              </a:rPr>
              <a:t>Wprowadzenie innowacji produktowej i/lub procesowej (nowego produktu lub usługi)</a:t>
            </a:r>
            <a:endParaRPr lang="pl-PL" sz="1600" kern="1600" dirty="0">
              <a:effectLst/>
            </a:endParaRPr>
          </a:p>
          <a:p>
            <a:pPr marL="285750" indent="-285750">
              <a:buFont typeface="Wingdings" panose="05000000000000000000" pitchFamily="2" charset="2"/>
              <a:buChar char="ü"/>
            </a:pPr>
            <a:r>
              <a:rPr lang="pl-PL" sz="1600" kern="0" dirty="0">
                <a:solidFill>
                  <a:srgbClr val="000000"/>
                </a:solidFill>
                <a:effectLst/>
              </a:rPr>
              <a:t>Przeciwdziałanie zmianom klimatu (</a:t>
            </a:r>
            <a:r>
              <a:rPr lang="pl-PL" sz="1600" kern="0" dirty="0" err="1">
                <a:solidFill>
                  <a:srgbClr val="000000"/>
                </a:solidFill>
                <a:effectLst/>
              </a:rPr>
              <a:t>ekoinnowacje</a:t>
            </a:r>
            <a:r>
              <a:rPr lang="pl-PL" sz="1600" kern="0" dirty="0">
                <a:solidFill>
                  <a:srgbClr val="000000"/>
                </a:solidFill>
                <a:effectLst/>
              </a:rPr>
              <a:t>)</a:t>
            </a:r>
          </a:p>
          <a:p>
            <a:pPr marL="285750" indent="-285750">
              <a:buFont typeface="Wingdings" panose="05000000000000000000" pitchFamily="2" charset="2"/>
              <a:buChar char="ü"/>
            </a:pPr>
            <a:r>
              <a:rPr lang="pl-PL" sz="1600" kern="0" dirty="0">
                <a:solidFill>
                  <a:srgbClr val="000000"/>
                </a:solidFill>
              </a:rPr>
              <a:t>R</a:t>
            </a:r>
            <a:r>
              <a:rPr lang="pl-PL" sz="1600" kern="0" dirty="0">
                <a:solidFill>
                  <a:srgbClr val="000000"/>
                </a:solidFill>
                <a:effectLst/>
              </a:rPr>
              <a:t>ealizacja polityk horyzontalnych</a:t>
            </a:r>
            <a:r>
              <a:rPr lang="x-none" sz="1600" kern="0" dirty="0">
                <a:solidFill>
                  <a:srgbClr val="000000"/>
                </a:solidFill>
                <a:effectLst/>
                <a:cs typeface="Times New Roman" panose="02020603050405020304" pitchFamily="18" charset="0"/>
              </a:rPr>
              <a:t> </a:t>
            </a:r>
            <a:endParaRPr lang="pl-PL" sz="1600" kern="0" dirty="0">
              <a:solidFill>
                <a:srgbClr val="000000"/>
              </a:solidFill>
              <a:effectLst/>
              <a:cs typeface="Times New Roman" panose="02020603050405020304" pitchFamily="18" charset="0"/>
            </a:endParaRPr>
          </a:p>
          <a:p>
            <a:pPr marL="285750" indent="-285750">
              <a:buFont typeface="Wingdings" panose="05000000000000000000" pitchFamily="2" charset="2"/>
              <a:buChar char="ü"/>
            </a:pPr>
            <a:r>
              <a:rPr lang="pl-PL" sz="1600" kern="0" dirty="0">
                <a:solidFill>
                  <a:srgbClr val="000000"/>
                </a:solidFill>
                <a:effectLst/>
              </a:rPr>
              <a:t>Adres skrytki na </a:t>
            </a:r>
            <a:r>
              <a:rPr lang="pl-PL" sz="1600" kern="0" dirty="0" err="1">
                <a:solidFill>
                  <a:srgbClr val="000000"/>
                </a:solidFill>
                <a:effectLst/>
              </a:rPr>
              <a:t>ePUAP</a:t>
            </a:r>
            <a:endParaRPr lang="pl-PL" sz="1600" kern="1600" dirty="0">
              <a:effectLst/>
            </a:endParaRPr>
          </a:p>
          <a:p>
            <a:pPr marL="285750" indent="-285750">
              <a:buFont typeface="Wingdings" panose="05000000000000000000" pitchFamily="2" charset="2"/>
              <a:buChar char="ü"/>
            </a:pPr>
            <a:r>
              <a:rPr lang="pl-PL" sz="1600" kern="0" dirty="0">
                <a:solidFill>
                  <a:srgbClr val="000000"/>
                </a:solidFill>
                <a:cs typeface="Times New Roman" panose="02020603050405020304" pitchFamily="18" charset="0"/>
              </a:rPr>
              <a:t>Pozostałe informacje</a:t>
            </a:r>
            <a:endParaRPr lang="pl-PL" sz="1600" kern="1600" dirty="0">
              <a:effectLst/>
            </a:endParaRPr>
          </a:p>
          <a:p>
            <a:r>
              <a:rPr lang="x-none" sz="1600" dirty="0">
                <a:effectLst/>
                <a:ea typeface="Times New Roman" panose="02020603050405020304" pitchFamily="18" charset="0"/>
                <a:cs typeface="Times New Roman" panose="02020603050405020304" pitchFamily="18" charset="0"/>
              </a:rPr>
              <a:t> </a:t>
            </a:r>
            <a:endParaRPr lang="pl-PL" sz="1600" dirty="0"/>
          </a:p>
        </p:txBody>
      </p:sp>
    </p:spTree>
    <p:extLst>
      <p:ext uri="{BB962C8B-B14F-4D97-AF65-F5344CB8AC3E}">
        <p14:creationId xmlns:p14="http://schemas.microsoft.com/office/powerpoint/2010/main" val="3064453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3992"/>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„Załączniki”</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pole tekstowe 2">
            <a:extLst>
              <a:ext uri="{FF2B5EF4-FFF2-40B4-BE49-F238E27FC236}">
                <a16:creationId xmlns:a16="http://schemas.microsoft.com/office/drawing/2014/main" id="{386F6839-F920-7A85-84BF-419D76B7C543}"/>
              </a:ext>
            </a:extLst>
          </p:cNvPr>
          <p:cNvSpPr txBox="1"/>
          <p:nvPr/>
        </p:nvSpPr>
        <p:spPr>
          <a:xfrm>
            <a:off x="413358" y="827509"/>
            <a:ext cx="9865096" cy="1754326"/>
          </a:xfrm>
          <a:prstGeom prst="rect">
            <a:avLst/>
          </a:prstGeom>
          <a:noFill/>
        </p:spPr>
        <p:txBody>
          <a:bodyPr wrap="square" rtlCol="0">
            <a:spAutoFit/>
          </a:bodyPr>
          <a:lstStyle/>
          <a:p>
            <a:pPr algn="ctr"/>
            <a:r>
              <a:rPr lang="pl-PL" dirty="0"/>
              <a:t>Do wniosku o dofinansowanie należy dołączyć załączniki niezbędne do przeprowadzenia oceny projektu, określone w Regulaminie wyboru projektów (Załącznik nr 3 do Regulaminu wyboru)</a:t>
            </a:r>
          </a:p>
          <a:p>
            <a:pPr algn="ctr"/>
            <a:endParaRPr lang="pl-PL" dirty="0"/>
          </a:p>
          <a:p>
            <a:pPr algn="ctr"/>
            <a:r>
              <a:rPr lang="pl-PL" dirty="0"/>
              <a:t>Brak jest obowiązku przedkładania załączników w przypadku, gdy stanowią one informacje powszechnie dostępne. Wówczas w polu </a:t>
            </a:r>
            <a:r>
              <a:rPr lang="pl-PL" i="1" dirty="0"/>
              <a:t>Pozostałe informacje </a:t>
            </a:r>
            <a:r>
              <a:rPr lang="pl-PL" dirty="0"/>
              <a:t>precyzyjne należy wskazać adres strony internetowej, gdzie znajdą się przedmiotowe informacje. </a:t>
            </a:r>
          </a:p>
        </p:txBody>
      </p:sp>
      <p:sp>
        <p:nvSpPr>
          <p:cNvPr id="9" name="Tytuł 6">
            <a:extLst>
              <a:ext uri="{FF2B5EF4-FFF2-40B4-BE49-F238E27FC236}">
                <a16:creationId xmlns:a16="http://schemas.microsoft.com/office/drawing/2014/main" id="{16DB55B6-7F43-8349-B6DA-F2FB6F160E24}"/>
              </a:ext>
            </a:extLst>
          </p:cNvPr>
          <p:cNvSpPr txBox="1">
            <a:spLocks/>
          </p:cNvSpPr>
          <p:nvPr/>
        </p:nvSpPr>
        <p:spPr>
          <a:xfrm>
            <a:off x="2607041" y="3048129"/>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Usunięcie wniosku </a:t>
            </a:r>
          </a:p>
        </p:txBody>
      </p:sp>
      <p:sp>
        <p:nvSpPr>
          <p:cNvPr id="10" name="pole tekstowe 9">
            <a:extLst>
              <a:ext uri="{FF2B5EF4-FFF2-40B4-BE49-F238E27FC236}">
                <a16:creationId xmlns:a16="http://schemas.microsoft.com/office/drawing/2014/main" id="{437238D2-8D90-E950-07A4-48E49ACCC166}"/>
              </a:ext>
            </a:extLst>
          </p:cNvPr>
          <p:cNvSpPr txBox="1"/>
          <p:nvPr/>
        </p:nvSpPr>
        <p:spPr>
          <a:xfrm>
            <a:off x="485366" y="4185752"/>
            <a:ext cx="9865096" cy="646331"/>
          </a:xfrm>
          <a:prstGeom prst="rect">
            <a:avLst/>
          </a:prstGeom>
          <a:noFill/>
        </p:spPr>
        <p:txBody>
          <a:bodyPr wrap="square" rtlCol="0">
            <a:spAutoFit/>
          </a:bodyPr>
          <a:lstStyle/>
          <a:p>
            <a:pPr algn="ctr"/>
            <a:r>
              <a:rPr lang="pl-PL" dirty="0"/>
              <a:t>Jeśli rezygnujesz ze złożenia wniosku jeszcze przed przesłaniem go do odpowiedniej instytucji możesz go usunąć z aplikacji. Należy wejść na listę wniosków o dofinansowanie i na menu wybrać opcję </a:t>
            </a:r>
            <a:r>
              <a:rPr lang="pl-PL" b="1" dirty="0"/>
              <a:t>Usuń</a:t>
            </a:r>
            <a:endParaRPr lang="pl-PL" dirty="0"/>
          </a:p>
        </p:txBody>
      </p:sp>
      <p:pic>
        <p:nvPicPr>
          <p:cNvPr id="12" name="Obraz 11" descr="Obraz zawierający tekst&#10;&#10;Opis wygenerowany automatycznie">
            <a:extLst>
              <a:ext uri="{FF2B5EF4-FFF2-40B4-BE49-F238E27FC236}">
                <a16:creationId xmlns:a16="http://schemas.microsoft.com/office/drawing/2014/main" id="{02B51445-D7DD-9294-A925-EA35C23DFB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97021" y="4875083"/>
            <a:ext cx="3605069" cy="2393707"/>
          </a:xfrm>
          <a:prstGeom prst="rect">
            <a:avLst/>
          </a:prstGeom>
          <a:noFill/>
          <a:ln>
            <a:noFill/>
          </a:ln>
        </p:spPr>
      </p:pic>
    </p:spTree>
    <p:extLst>
      <p:ext uri="{BB962C8B-B14F-4D97-AF65-F5344CB8AC3E}">
        <p14:creationId xmlns:p14="http://schemas.microsoft.com/office/powerpoint/2010/main" val="2120496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3992"/>
            <a:ext cx="6336704"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77500" lnSpcReduction="200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Przesłanie wniosku o dofinansowanie do instytucji</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13E75851-270C-EF08-F519-20BA0EEB38FD}"/>
              </a:ext>
            </a:extLst>
          </p:cNvPr>
          <p:cNvSpPr txBox="1"/>
          <p:nvPr/>
        </p:nvSpPr>
        <p:spPr>
          <a:xfrm>
            <a:off x="858096" y="1279364"/>
            <a:ext cx="9073008" cy="1477328"/>
          </a:xfrm>
          <a:prstGeom prst="rect">
            <a:avLst/>
          </a:prstGeom>
          <a:noFill/>
        </p:spPr>
        <p:txBody>
          <a:bodyPr wrap="square" rtlCol="0">
            <a:spAutoFit/>
          </a:bodyPr>
          <a:lstStyle/>
          <a:p>
            <a:pPr algn="ctr"/>
            <a:r>
              <a:rPr lang="pl-PL" sz="1800" dirty="0">
                <a:effectLst/>
                <a:ea typeface="Times New Roman" panose="02020603050405020304" pitchFamily="18" charset="0"/>
              </a:rPr>
              <a:t>Przesyłanie wniosku do instytucji jest możliwe tylko w sytuacji, gdy wniosek ten został pozytywnie sprawdzony pod względem poprawności (Instrukcja WOD2021 część ogólna rozdział VI.6.2.). Wtedy uprawniony użytkownik powinien wejść na listę wniosków o dofinansowanie oraz na menu odpowiedniego wniosku wybrać opcję </a:t>
            </a:r>
            <a:r>
              <a:rPr lang="pl-PL" sz="1800" b="1" dirty="0">
                <a:effectLst/>
                <a:ea typeface="Times New Roman" panose="02020603050405020304" pitchFamily="18" charset="0"/>
              </a:rPr>
              <a:t>Prześlij</a:t>
            </a:r>
            <a:r>
              <a:rPr lang="pl-PL" sz="1800" dirty="0">
                <a:effectLst/>
                <a:ea typeface="Times New Roman" panose="02020603050405020304" pitchFamily="18" charset="0"/>
              </a:rPr>
              <a:t>.</a:t>
            </a:r>
          </a:p>
          <a:p>
            <a:pPr algn="ctr"/>
            <a:endParaRPr lang="pl-PL" dirty="0"/>
          </a:p>
        </p:txBody>
      </p:sp>
      <p:pic>
        <p:nvPicPr>
          <p:cNvPr id="6" name="Obraz 5" descr="Obraz zawierający tekst&#10;&#10;Opis wygenerowany automatycznie">
            <a:extLst>
              <a:ext uri="{FF2B5EF4-FFF2-40B4-BE49-F238E27FC236}">
                <a16:creationId xmlns:a16="http://schemas.microsoft.com/office/drawing/2014/main" id="{E4399FE6-C1B5-E13B-685C-A4C159474D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78262" y="2915741"/>
            <a:ext cx="3591272" cy="3426672"/>
          </a:xfrm>
          <a:prstGeom prst="rect">
            <a:avLst/>
          </a:prstGeom>
          <a:noFill/>
          <a:ln>
            <a:noFill/>
          </a:ln>
        </p:spPr>
      </p:pic>
      <p:sp>
        <p:nvSpPr>
          <p:cNvPr id="7" name="pole tekstowe 6">
            <a:extLst>
              <a:ext uri="{FF2B5EF4-FFF2-40B4-BE49-F238E27FC236}">
                <a16:creationId xmlns:a16="http://schemas.microsoft.com/office/drawing/2014/main" id="{9DDBC08D-F31D-E82A-3595-0866C0A030C4}"/>
              </a:ext>
            </a:extLst>
          </p:cNvPr>
          <p:cNvSpPr txBox="1"/>
          <p:nvPr/>
        </p:nvSpPr>
        <p:spPr>
          <a:xfrm>
            <a:off x="1025426" y="6527079"/>
            <a:ext cx="8640960" cy="369332"/>
          </a:xfrm>
          <a:prstGeom prst="rect">
            <a:avLst/>
          </a:prstGeom>
          <a:noFill/>
        </p:spPr>
        <p:txBody>
          <a:bodyPr wrap="square" rtlCol="0">
            <a:spAutoFit/>
          </a:bodyPr>
          <a:lstStyle/>
          <a:p>
            <a:pPr algn="ctr"/>
            <a:r>
              <a:rPr lang="pl-PL" sz="1800" dirty="0">
                <a:effectLst/>
                <a:latin typeface="Arial" panose="020B0604020202020204" pitchFamily="34" charset="0"/>
                <a:ea typeface="Times New Roman" panose="02020603050405020304" pitchFamily="18" charset="0"/>
              </a:rPr>
              <a:t>Po potwierdzeniu wniosek o dofinansowanie zmienia status na </a:t>
            </a:r>
            <a:r>
              <a:rPr lang="pl-PL" sz="1800" b="1" dirty="0">
                <a:effectLst/>
                <a:latin typeface="Arial" panose="020B0604020202020204" pitchFamily="34" charset="0"/>
                <a:ea typeface="Times New Roman" panose="02020603050405020304" pitchFamily="18" charset="0"/>
              </a:rPr>
              <a:t>Przesłany</a:t>
            </a:r>
            <a:r>
              <a:rPr lang="pl-PL" sz="1800" dirty="0">
                <a:effectLst/>
                <a:latin typeface="Arial" panose="020B0604020202020204" pitchFamily="34" charset="0"/>
                <a:ea typeface="Times New Roman" panose="02020603050405020304" pitchFamily="18" charset="0"/>
              </a:rPr>
              <a:t>. </a:t>
            </a:r>
            <a:endParaRPr lang="pl-PL" dirty="0"/>
          </a:p>
        </p:txBody>
      </p:sp>
    </p:spTree>
    <p:extLst>
      <p:ext uri="{BB962C8B-B14F-4D97-AF65-F5344CB8AC3E}">
        <p14:creationId xmlns:p14="http://schemas.microsoft.com/office/powerpoint/2010/main" val="3526496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313458" y="268881"/>
            <a:ext cx="7632848" cy="4143041"/>
          </a:xfrm>
        </p:spPr>
        <p:txBody>
          <a:bodyPr>
            <a:normAutofit fontScale="90000"/>
          </a:bodyPr>
          <a:lstStyle/>
          <a:p>
            <a:pPr algn="ctr"/>
            <a:br>
              <a:rPr lang="pl-PL" sz="2700" dirty="0">
                <a:latin typeface="Arial" panose="020B0604020202020204" pitchFamily="34" charset="0"/>
                <a:cs typeface="Arial" panose="020B0604020202020204" pitchFamily="34" charset="0"/>
              </a:rPr>
            </a:br>
            <a:r>
              <a:rPr lang="pl-PL" sz="2700" dirty="0">
                <a:latin typeface="Arial" panose="020B0604020202020204" pitchFamily="34" charset="0"/>
                <a:cs typeface="Arial" panose="020B0604020202020204" pitchFamily="34" charset="0"/>
              </a:rPr>
              <a:t>Dolnośląska Instytucja Pośrednicząca </a:t>
            </a:r>
            <a:br>
              <a:rPr lang="pl-PL" sz="2700" dirty="0">
                <a:latin typeface="Arial" panose="020B0604020202020204" pitchFamily="34" charset="0"/>
                <a:cs typeface="Arial" panose="020B0604020202020204" pitchFamily="34" charset="0"/>
              </a:rPr>
            </a:br>
            <a:br>
              <a:rPr lang="pl-PL" sz="2700" dirty="0">
                <a:latin typeface="Arial" panose="020B0604020202020204" pitchFamily="34" charset="0"/>
                <a:cs typeface="Arial" panose="020B0604020202020204" pitchFamily="34" charset="0"/>
              </a:rPr>
            </a:br>
            <a:r>
              <a:rPr lang="pl-PL" sz="2700" dirty="0">
                <a:latin typeface="Arial" panose="020B0604020202020204" pitchFamily="34" charset="0"/>
                <a:cs typeface="Arial" panose="020B0604020202020204" pitchFamily="34" charset="0"/>
              </a:rPr>
              <a:t>ul. Eugeniusza Kwiatkowskiego 4 </a:t>
            </a:r>
            <a:br>
              <a:rPr lang="pl-PL" sz="2700" dirty="0">
                <a:latin typeface="Arial" panose="020B0604020202020204" pitchFamily="34" charset="0"/>
                <a:cs typeface="Arial" panose="020B0604020202020204" pitchFamily="34" charset="0"/>
              </a:rPr>
            </a:br>
            <a:r>
              <a:rPr lang="pl-PL" sz="2700" dirty="0">
                <a:latin typeface="Arial" panose="020B0604020202020204" pitchFamily="34" charset="0"/>
                <a:cs typeface="Arial" panose="020B0604020202020204" pitchFamily="34" charset="0"/>
              </a:rPr>
              <a:t> 52-407 Wrocław</a:t>
            </a:r>
            <a:br>
              <a:rPr lang="pl-PL" sz="2700" dirty="0">
                <a:latin typeface="Arial" panose="020B0604020202020204" pitchFamily="34" charset="0"/>
                <a:cs typeface="Arial" panose="020B0604020202020204" pitchFamily="34" charset="0"/>
              </a:rPr>
            </a:br>
            <a:br>
              <a:rPr lang="pl-PL" sz="2700" dirty="0">
                <a:latin typeface="Arial" panose="020B0604020202020204" pitchFamily="34" charset="0"/>
                <a:cs typeface="Arial" panose="020B0604020202020204" pitchFamily="34" charset="0"/>
              </a:rPr>
            </a:br>
            <a:r>
              <a:rPr lang="pl-PL" sz="2700" dirty="0">
                <a:latin typeface="Arial" panose="020B0604020202020204" pitchFamily="34" charset="0"/>
                <a:cs typeface="Arial" panose="020B0604020202020204" pitchFamily="34" charset="0"/>
              </a:rPr>
              <a:t>Filia w Świdnicy, Rynek 1, 58-100 Świdnica</a:t>
            </a:r>
            <a:br>
              <a:rPr lang="pl-PL" sz="2700" dirty="0">
                <a:latin typeface="Arial" panose="020B0604020202020204" pitchFamily="34" charset="0"/>
                <a:cs typeface="Arial" panose="020B0604020202020204" pitchFamily="34" charset="0"/>
              </a:rPr>
            </a:br>
            <a:br>
              <a:rPr lang="pl-PL" sz="2700" dirty="0">
                <a:solidFill>
                  <a:srgbClr val="000080"/>
                </a:solidFill>
                <a:effectLst/>
                <a:latin typeface="Arial" panose="020B0604020202020204" pitchFamily="34" charset="0"/>
                <a:cs typeface="Arial" panose="020B0604020202020204" pitchFamily="34" charset="0"/>
              </a:rPr>
            </a:br>
            <a:r>
              <a:rPr lang="pl-PL" sz="2700" dirty="0">
                <a:latin typeface="Arial" panose="020B0604020202020204" pitchFamily="34" charset="0"/>
                <a:cs typeface="Arial" panose="020B0604020202020204" pitchFamily="34" charset="0"/>
              </a:rPr>
              <a:t>www</a:t>
            </a:r>
            <a:r>
              <a:rPr lang="pl-PL" sz="2700" dirty="0">
                <a:solidFill>
                  <a:srgbClr val="000080"/>
                </a:solidFill>
                <a:effectLst/>
                <a:latin typeface="Arial" panose="020B0604020202020204" pitchFamily="34" charset="0"/>
                <a:cs typeface="Arial" panose="020B0604020202020204" pitchFamily="34" charset="0"/>
              </a:rPr>
              <a:t>.</a:t>
            </a:r>
            <a:r>
              <a:rPr lang="pl-PL" sz="2700" dirty="0">
                <a:latin typeface="Arial" panose="020B0604020202020204" pitchFamily="34" charset="0"/>
                <a:cs typeface="Arial" panose="020B0604020202020204" pitchFamily="34" charset="0"/>
              </a:rPr>
              <a:t>dip.dolnyslask.pl</a:t>
            </a:r>
            <a:br>
              <a:rPr lang="pl-PL" sz="2700" dirty="0">
                <a:effectLst/>
                <a:hlinkClick r:id="rId2"/>
              </a:rPr>
            </a:br>
            <a:br>
              <a:rPr lang="pl-PL" dirty="0"/>
            </a:br>
            <a:br>
              <a:rPr lang="pl-PL" dirty="0"/>
            </a:br>
            <a:endParaRPr lang="pl-PL" dirty="0"/>
          </a:p>
        </p:txBody>
      </p:sp>
      <p:pic>
        <p:nvPicPr>
          <p:cNvPr id="2" name="Obraz 1">
            <a:extLst>
              <a:ext uri="{FF2B5EF4-FFF2-40B4-BE49-F238E27FC236}">
                <a16:creationId xmlns:a16="http://schemas.microsoft.com/office/drawing/2014/main" id="{D931D479-C4F0-8409-1E2C-E8E5D4E57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427" y="6338702"/>
            <a:ext cx="8712967" cy="922152"/>
          </a:xfrm>
          <a:prstGeom prst="rect">
            <a:avLst/>
          </a:prstGeom>
        </p:spPr>
      </p:pic>
      <p:sp>
        <p:nvSpPr>
          <p:cNvPr id="3" name="Tytuł 5">
            <a:extLst>
              <a:ext uri="{FF2B5EF4-FFF2-40B4-BE49-F238E27FC236}">
                <a16:creationId xmlns:a16="http://schemas.microsoft.com/office/drawing/2014/main" id="{7CF2AEF9-B6EC-7553-3AF2-127111C8ABCC}"/>
              </a:ext>
            </a:extLst>
          </p:cNvPr>
          <p:cNvSpPr txBox="1">
            <a:spLocks/>
          </p:cNvSpPr>
          <p:nvPr/>
        </p:nvSpPr>
        <p:spPr>
          <a:xfrm>
            <a:off x="809402" y="2699717"/>
            <a:ext cx="5328592" cy="1656184"/>
          </a:xfrm>
          <a:prstGeom prst="rect">
            <a:avLst/>
          </a:prstGeom>
        </p:spPr>
        <p:txBody>
          <a:bodyPr vert="horz" lIns="0" tIns="0" rIns="0" bIns="0" rtlCol="0" anchor="t" anchorCtr="0">
            <a:normAutofit fontScale="97500"/>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pPr marL="0" marR="0" lvl="0" indent="0" algn="l" defTabSz="1007943" rtl="0" eaLnBrk="1" fontAlgn="auto" latinLnBrk="0" hangingPunct="1">
              <a:lnSpc>
                <a:spcPts val="3600"/>
              </a:lnSpc>
              <a:spcBef>
                <a:spcPct val="0"/>
              </a:spcBef>
              <a:spcAft>
                <a:spcPts val="0"/>
              </a:spcAft>
              <a:buClrTx/>
              <a:buSzTx/>
              <a:buFontTx/>
              <a:buNone/>
              <a:tabLst/>
              <a:defRPr/>
            </a:pPr>
            <a:endParaRPr kumimoji="0" lang="pl-PL" sz="15000" b="1" i="0" u="none" strike="noStrike" kern="1200" cap="none" spc="0" normalizeH="0" baseline="0" noProof="0" dirty="0">
              <a:ln>
                <a:noFill/>
              </a:ln>
              <a:solidFill>
                <a:srgbClr val="002073"/>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086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F9EC16-4DAE-7D99-3261-89BB325B31A6}"/>
              </a:ext>
            </a:extLst>
          </p:cNvPr>
          <p:cNvSpPr>
            <a:spLocks noGrp="1"/>
          </p:cNvSpPr>
          <p:nvPr>
            <p:ph idx="1"/>
          </p:nvPr>
        </p:nvSpPr>
        <p:spPr>
          <a:xfrm>
            <a:off x="997111" y="1598708"/>
            <a:ext cx="8640382" cy="4680002"/>
          </a:xfrm>
        </p:spPr>
        <p:txBody>
          <a:bodyPr/>
          <a:lstStyle/>
          <a:p>
            <a:pPr marL="0" indent="0">
              <a:buNone/>
            </a:pPr>
            <a:r>
              <a:rPr lang="pl-PL" dirty="0"/>
              <a:t> </a:t>
            </a:r>
          </a:p>
        </p:txBody>
      </p:sp>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9" name="Tytuł 8">
            <a:extLst>
              <a:ext uri="{FF2B5EF4-FFF2-40B4-BE49-F238E27FC236}">
                <a16:creationId xmlns:a16="http://schemas.microsoft.com/office/drawing/2014/main" id="{988C0714-4659-6EBD-C59F-53BB8A679960}"/>
              </a:ext>
            </a:extLst>
          </p:cNvPr>
          <p:cNvSpPr>
            <a:spLocks noGrp="1"/>
          </p:cNvSpPr>
          <p:nvPr>
            <p:ph type="title"/>
          </p:nvPr>
        </p:nvSpPr>
        <p:spPr>
          <a:xfrm>
            <a:off x="877999" y="1763613"/>
            <a:ext cx="8640381" cy="1080001"/>
          </a:xfrm>
        </p:spPr>
        <p:txBody>
          <a:bodyPr>
            <a:normAutofit/>
          </a:bodyPr>
          <a:lstStyle/>
          <a:p>
            <a:br>
              <a:rPr lang="pl-PL" sz="1800" b="0" i="0" u="none" strike="noStrike" baseline="0" dirty="0">
                <a:solidFill>
                  <a:srgbClr val="000000"/>
                </a:solidFill>
                <a:latin typeface="Calibri" panose="020F0502020204030204" pitchFamily="34" charset="0"/>
              </a:rPr>
            </a:br>
            <a:endParaRPr lang="pl-PL" dirty="0"/>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681608" y="551132"/>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Wniosek o dofinansowanie </a:t>
            </a:r>
          </a:p>
        </p:txBody>
      </p:sp>
      <p:sp>
        <p:nvSpPr>
          <p:cNvPr id="5" name="pole tekstowe 4">
            <a:extLst>
              <a:ext uri="{FF2B5EF4-FFF2-40B4-BE49-F238E27FC236}">
                <a16:creationId xmlns:a16="http://schemas.microsoft.com/office/drawing/2014/main" id="{2982C0B4-5B0D-07B6-06D7-3CDA1499E2B5}"/>
              </a:ext>
            </a:extLst>
          </p:cNvPr>
          <p:cNvSpPr txBox="1"/>
          <p:nvPr/>
        </p:nvSpPr>
        <p:spPr>
          <a:xfrm>
            <a:off x="891538" y="1933177"/>
            <a:ext cx="9361040" cy="4678204"/>
          </a:xfrm>
          <a:prstGeom prst="rect">
            <a:avLst/>
          </a:prstGeom>
          <a:noFill/>
        </p:spPr>
        <p:txBody>
          <a:bodyPr wrap="square" rtlCol="0">
            <a:spAutoFit/>
          </a:bodyPr>
          <a:lstStyle/>
          <a:p>
            <a:pPr algn="ctr"/>
            <a:r>
              <a:rPr lang="pl-PL" sz="2000" dirty="0"/>
              <a:t>Wniosek wypełniany jest w języku polskim. Wszystkie załączniki muszą zostać przedstawione w języku polskim lub posiadać uwierzytelnione tłumaczenie.</a:t>
            </a:r>
          </a:p>
          <a:p>
            <a:pPr algn="ctr"/>
            <a:endParaRPr lang="pl-PL" sz="2000" dirty="0"/>
          </a:p>
          <a:p>
            <a:pPr algn="ctr"/>
            <a:r>
              <a:rPr lang="pl-PL" sz="2000" dirty="0"/>
              <a:t>Wszystkie kwoty i wartości wpisywane we wniosku muszą być podawane w PLN. </a:t>
            </a:r>
          </a:p>
          <a:p>
            <a:pPr algn="ctr"/>
            <a:endParaRPr lang="pl-PL" sz="2000" dirty="0"/>
          </a:p>
          <a:p>
            <a:pPr algn="ctr"/>
            <a:r>
              <a:rPr lang="pl-PL" sz="2000" dirty="0">
                <a:effectLst/>
                <a:ea typeface="Times New Roman" panose="02020603050405020304" pitchFamily="18" charset="0"/>
              </a:rPr>
              <a:t>Pola opisowe we wniosku o dofinansowanie powinny być wypełnione w sposób umożliwiający przeprowadzenie oceny, poprzez stosowanie całych wyrazów. Dopuszcza się stosowanie tylko skrótów powszechnie obowiązujących w języku polskim, co umożliwi właściwe zrozumienie zapisów zawartych we wniosku przez osoby dokonujące oceny. Pozostawienie opisowego pola niewypełnionego bądź wypełnionego poprzez wstawienie ciągu znaków nieposiadających łącznie logicznego znaczenia lub wypełnienie poprzez użycie krótkich, ogólnikowych, uniwersalnych stwierdzeń, bez ich uzasadnienia odnoszącego się do charakterystyki projektu, np. projekt jest dobry, projekt spełnia wymagania itp. będzie powodować negatywną ocenę projektu.</a:t>
            </a:r>
            <a:r>
              <a:rPr lang="pl-PL" sz="2000" kern="50" dirty="0">
                <a:effectLst/>
                <a:ea typeface="Times New Roman" panose="02020603050405020304" pitchFamily="18" charset="0"/>
              </a:rPr>
              <a:t> </a:t>
            </a:r>
            <a:endParaRPr lang="pl-PL" sz="2000" dirty="0">
              <a:effectLst/>
              <a:ea typeface="Times New Roman" panose="02020603050405020304" pitchFamily="18" charset="0"/>
            </a:endParaRPr>
          </a:p>
          <a:p>
            <a:pPr algn="ctr"/>
            <a:endParaRPr lang="pl-PL" dirty="0"/>
          </a:p>
        </p:txBody>
      </p:sp>
    </p:spTree>
    <p:extLst>
      <p:ext uri="{BB962C8B-B14F-4D97-AF65-F5344CB8AC3E}">
        <p14:creationId xmlns:p14="http://schemas.microsoft.com/office/powerpoint/2010/main" val="224782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48BDCBF2-6026-4BDE-04DA-2E27C9BD1F27}"/>
              </a:ext>
            </a:extLst>
          </p:cNvPr>
          <p:cNvSpPr txBox="1"/>
          <p:nvPr/>
        </p:nvSpPr>
        <p:spPr>
          <a:xfrm>
            <a:off x="517669" y="1583763"/>
            <a:ext cx="9436750" cy="2277547"/>
          </a:xfrm>
          <a:prstGeom prst="rect">
            <a:avLst/>
          </a:prstGeom>
          <a:noFill/>
        </p:spPr>
        <p:txBody>
          <a:bodyPr wrap="square" rtlCol="0">
            <a:spAutoFit/>
          </a:bodyPr>
          <a:lstStyle/>
          <a:p>
            <a:pPr algn="ctr"/>
            <a:endParaRPr lang="pl-PL" sz="2000" dirty="0">
              <a:solidFill>
                <a:srgbClr val="0462C1"/>
              </a:solidFill>
              <a:latin typeface="Calibri" panose="020F0502020204030204" pitchFamily="34" charset="0"/>
            </a:endParaRPr>
          </a:p>
          <a:p>
            <a:pPr algn="ctr"/>
            <a:endParaRPr lang="pl-PL" sz="2800" i="0" u="none" strike="noStrike" baseline="0" dirty="0"/>
          </a:p>
          <a:p>
            <a:pPr algn="ctr"/>
            <a:endParaRPr lang="pl-PL" sz="2000" b="0" i="0" u="none" strike="noStrike" baseline="0" dirty="0">
              <a:solidFill>
                <a:srgbClr val="0462C1"/>
              </a:solidFill>
              <a:latin typeface="Calibri" panose="020F0502020204030204" pitchFamily="34" charset="0"/>
            </a:endParaRPr>
          </a:p>
          <a:p>
            <a:pPr algn="ctr"/>
            <a:endParaRPr lang="pl-PL" sz="2000" b="0" i="0" u="none" strike="noStrike" baseline="0" dirty="0">
              <a:solidFill>
                <a:srgbClr val="0462C1"/>
              </a:solidFill>
              <a:latin typeface="Calibri" panose="020F0502020204030204" pitchFamily="34" charset="0"/>
            </a:endParaRPr>
          </a:p>
          <a:p>
            <a:pPr algn="ctr"/>
            <a:endParaRPr lang="pl-PL" b="1" dirty="0">
              <a:solidFill>
                <a:srgbClr val="000000"/>
              </a:solidFill>
              <a:latin typeface="Calibri" panose="020F0502020204030204" pitchFamily="34" charset="0"/>
            </a:endParaRPr>
          </a:p>
          <a:p>
            <a:pPr algn="ctr"/>
            <a:endParaRPr lang="pl-PL" b="1" dirty="0">
              <a:solidFill>
                <a:srgbClr val="000000"/>
              </a:solidFill>
              <a:latin typeface="Calibri" panose="020F0502020204030204" pitchFamily="34" charset="0"/>
            </a:endParaRPr>
          </a:p>
          <a:p>
            <a:pPr algn="ctr"/>
            <a:endParaRPr lang="pl-PL" dirty="0"/>
          </a:p>
        </p:txBody>
      </p:sp>
      <p:sp>
        <p:nvSpPr>
          <p:cNvPr id="6" name="Tytuł 6">
            <a:extLst>
              <a:ext uri="{FF2B5EF4-FFF2-40B4-BE49-F238E27FC236}">
                <a16:creationId xmlns:a16="http://schemas.microsoft.com/office/drawing/2014/main" id="{FB91E787-2941-4D89-68CD-6FF6A0E16E56}"/>
              </a:ext>
            </a:extLst>
          </p:cNvPr>
          <p:cNvSpPr txBox="1">
            <a:spLocks/>
          </p:cNvSpPr>
          <p:nvPr/>
        </p:nvSpPr>
        <p:spPr>
          <a:xfrm>
            <a:off x="2249562" y="323453"/>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Aplikacja WOD2021</a:t>
            </a:r>
          </a:p>
        </p:txBody>
      </p:sp>
      <p:pic>
        <p:nvPicPr>
          <p:cNvPr id="7" name="Obraz 6">
            <a:extLst>
              <a:ext uri="{FF2B5EF4-FFF2-40B4-BE49-F238E27FC236}">
                <a16:creationId xmlns:a16="http://schemas.microsoft.com/office/drawing/2014/main" id="{8CB826D0-2417-444C-D9C3-749B1280C623}"/>
              </a:ext>
            </a:extLst>
          </p:cNvPr>
          <p:cNvPicPr>
            <a:picLocks noChangeAspect="1"/>
          </p:cNvPicPr>
          <p:nvPr/>
        </p:nvPicPr>
        <p:blipFill>
          <a:blip r:embed="rId2"/>
          <a:stretch>
            <a:fillRect/>
          </a:stretch>
        </p:blipFill>
        <p:spPr>
          <a:xfrm>
            <a:off x="233338" y="1327765"/>
            <a:ext cx="9940806" cy="5680778"/>
          </a:xfrm>
          <a:prstGeom prst="rect">
            <a:avLst/>
          </a:prstGeom>
        </p:spPr>
      </p:pic>
      <p:sp>
        <p:nvSpPr>
          <p:cNvPr id="11" name="Owal 10">
            <a:extLst>
              <a:ext uri="{FF2B5EF4-FFF2-40B4-BE49-F238E27FC236}">
                <a16:creationId xmlns:a16="http://schemas.microsoft.com/office/drawing/2014/main" id="{6C731E9E-4C4B-6D1A-9115-8F95E5EED841}"/>
              </a:ext>
            </a:extLst>
          </p:cNvPr>
          <p:cNvSpPr/>
          <p:nvPr/>
        </p:nvSpPr>
        <p:spPr>
          <a:xfrm rot="1006200">
            <a:off x="8529985" y="1838633"/>
            <a:ext cx="1980000" cy="9000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E71224"/>
              </a:solidFill>
            </a:endParaRPr>
          </a:p>
        </p:txBody>
      </p:sp>
      <p:sp>
        <p:nvSpPr>
          <p:cNvPr id="12" name="Strzałka: w dół 11">
            <a:extLst>
              <a:ext uri="{FF2B5EF4-FFF2-40B4-BE49-F238E27FC236}">
                <a16:creationId xmlns:a16="http://schemas.microsoft.com/office/drawing/2014/main" id="{647C8D8D-DDC0-B7FD-FDBC-256437B30BDB}"/>
              </a:ext>
            </a:extLst>
          </p:cNvPr>
          <p:cNvSpPr/>
          <p:nvPr/>
        </p:nvSpPr>
        <p:spPr>
          <a:xfrm>
            <a:off x="9338836" y="1029529"/>
            <a:ext cx="255542" cy="1022115"/>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FB079EA8-2EBF-F3B0-0C8B-9FCEFECE6AA7}"/>
              </a:ext>
            </a:extLst>
          </p:cNvPr>
          <p:cNvSpPr txBox="1"/>
          <p:nvPr/>
        </p:nvSpPr>
        <p:spPr>
          <a:xfrm>
            <a:off x="7866186" y="551132"/>
            <a:ext cx="2825627" cy="369332"/>
          </a:xfrm>
          <a:prstGeom prst="rect">
            <a:avLst/>
          </a:prstGeom>
          <a:noFill/>
        </p:spPr>
        <p:txBody>
          <a:bodyPr wrap="square" rtlCol="0">
            <a:spAutoFit/>
          </a:bodyPr>
          <a:lstStyle/>
          <a:p>
            <a:r>
              <a:rPr lang="pl-PL" dirty="0"/>
              <a:t>Utwórz konto lub zaloguj się </a:t>
            </a:r>
          </a:p>
        </p:txBody>
      </p:sp>
    </p:spTree>
    <p:extLst>
      <p:ext uri="{BB962C8B-B14F-4D97-AF65-F5344CB8AC3E}">
        <p14:creationId xmlns:p14="http://schemas.microsoft.com/office/powerpoint/2010/main" val="388004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a:extLst>
              <a:ext uri="{FF2B5EF4-FFF2-40B4-BE49-F238E27FC236}">
                <a16:creationId xmlns:a16="http://schemas.microsoft.com/office/drawing/2014/main" id="{99E72235-8D7C-D83D-EFAC-5AA56BC4D7B5}"/>
              </a:ext>
            </a:extLst>
          </p:cNvPr>
          <p:cNvPicPr>
            <a:picLocks noGrp="1" noChangeAspect="1"/>
          </p:cNvPicPr>
          <p:nvPr>
            <p:ph idx="1"/>
          </p:nvPr>
        </p:nvPicPr>
        <p:blipFill>
          <a:blip r:embed="rId2"/>
          <a:stretch>
            <a:fillRect/>
          </a:stretch>
        </p:blipFill>
        <p:spPr>
          <a:xfrm>
            <a:off x="1047344" y="1174316"/>
            <a:ext cx="8319911" cy="4679950"/>
          </a:xfrm>
        </p:spPr>
      </p:pic>
      <p:sp>
        <p:nvSpPr>
          <p:cNvPr id="4" name="Symbol zastępczy numeru slajdu 3">
            <a:extLst>
              <a:ext uri="{FF2B5EF4-FFF2-40B4-BE49-F238E27FC236}">
                <a16:creationId xmlns:a16="http://schemas.microsoft.com/office/drawing/2014/main" id="{38372D9A-3F72-DA3E-F6E4-F1EEC29017E4}"/>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
        <p:nvSpPr>
          <p:cNvPr id="7" name="pole tekstowe 6">
            <a:extLst>
              <a:ext uri="{FF2B5EF4-FFF2-40B4-BE49-F238E27FC236}">
                <a16:creationId xmlns:a16="http://schemas.microsoft.com/office/drawing/2014/main" id="{7E748DCE-5F69-8F86-5A3C-4212CFE1883B}"/>
              </a:ext>
            </a:extLst>
          </p:cNvPr>
          <p:cNvSpPr txBox="1"/>
          <p:nvPr/>
        </p:nvSpPr>
        <p:spPr>
          <a:xfrm>
            <a:off x="850815" y="611485"/>
            <a:ext cx="8712968" cy="369332"/>
          </a:xfrm>
          <a:prstGeom prst="rect">
            <a:avLst/>
          </a:prstGeom>
          <a:noFill/>
        </p:spPr>
        <p:txBody>
          <a:bodyPr wrap="square" rtlCol="0">
            <a:spAutoFit/>
          </a:bodyPr>
          <a:lstStyle/>
          <a:p>
            <a:r>
              <a:rPr lang="pl-PL" dirty="0"/>
              <a:t>Wypełniamy wymagane pola, tj. Login, imię, nazwisko, adres email i klikamy ZAPISZ</a:t>
            </a:r>
          </a:p>
        </p:txBody>
      </p:sp>
      <p:sp>
        <p:nvSpPr>
          <p:cNvPr id="10" name="pole tekstowe 9">
            <a:extLst>
              <a:ext uri="{FF2B5EF4-FFF2-40B4-BE49-F238E27FC236}">
                <a16:creationId xmlns:a16="http://schemas.microsoft.com/office/drawing/2014/main" id="{A8C55719-304C-C54E-7249-9426C68DAD8D}"/>
              </a:ext>
            </a:extLst>
          </p:cNvPr>
          <p:cNvSpPr txBox="1"/>
          <p:nvPr/>
        </p:nvSpPr>
        <p:spPr>
          <a:xfrm>
            <a:off x="952233" y="6437932"/>
            <a:ext cx="8712968" cy="923330"/>
          </a:xfrm>
          <a:prstGeom prst="rect">
            <a:avLst/>
          </a:prstGeom>
          <a:noFill/>
        </p:spPr>
        <p:txBody>
          <a:bodyPr wrap="square" rtlCol="0">
            <a:spAutoFit/>
          </a:bodyPr>
          <a:lstStyle/>
          <a:p>
            <a:r>
              <a:rPr lang="pl-PL" dirty="0"/>
              <a:t>Aplikacja informuje, że wskazany powyżej adres email zostały przesłane wiadomości dotyczące aktywowania konta i utworzenia. Klikając w odpowiedni link w naszej skrzynce odbiorczej aktywujemy możliwość logowania się do generatora. </a:t>
            </a:r>
          </a:p>
        </p:txBody>
      </p:sp>
    </p:spTree>
    <p:extLst>
      <p:ext uri="{BB962C8B-B14F-4D97-AF65-F5344CB8AC3E}">
        <p14:creationId xmlns:p14="http://schemas.microsoft.com/office/powerpoint/2010/main" val="233232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443FC640-A5CD-B926-9109-D9C1C8C5D5B7}"/>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
        <p:nvSpPr>
          <p:cNvPr id="5" name="pole tekstowe 4">
            <a:extLst>
              <a:ext uri="{FF2B5EF4-FFF2-40B4-BE49-F238E27FC236}">
                <a16:creationId xmlns:a16="http://schemas.microsoft.com/office/drawing/2014/main" id="{9BEC614A-AC28-4B65-4C14-C329384CCA57}"/>
              </a:ext>
            </a:extLst>
          </p:cNvPr>
          <p:cNvSpPr txBox="1"/>
          <p:nvPr/>
        </p:nvSpPr>
        <p:spPr>
          <a:xfrm>
            <a:off x="918261" y="518245"/>
            <a:ext cx="8711783" cy="369332"/>
          </a:xfrm>
          <a:prstGeom prst="rect">
            <a:avLst/>
          </a:prstGeom>
          <a:noFill/>
        </p:spPr>
        <p:txBody>
          <a:bodyPr wrap="square" rtlCol="0">
            <a:spAutoFit/>
          </a:bodyPr>
          <a:lstStyle/>
          <a:p>
            <a:r>
              <a:rPr lang="pl-PL" dirty="0"/>
              <a:t>Po wyszukaniu stosownego naboru można rozpocząć tworzenie wniosku.  </a:t>
            </a:r>
          </a:p>
        </p:txBody>
      </p:sp>
      <p:pic>
        <p:nvPicPr>
          <p:cNvPr id="7" name="Obraz 6">
            <a:extLst>
              <a:ext uri="{FF2B5EF4-FFF2-40B4-BE49-F238E27FC236}">
                <a16:creationId xmlns:a16="http://schemas.microsoft.com/office/drawing/2014/main" id="{5B2050DD-C3D8-5F09-192E-27495DF13748}"/>
              </a:ext>
            </a:extLst>
          </p:cNvPr>
          <p:cNvPicPr>
            <a:picLocks noChangeAspect="1"/>
          </p:cNvPicPr>
          <p:nvPr/>
        </p:nvPicPr>
        <p:blipFill>
          <a:blip r:embed="rId2"/>
          <a:stretch>
            <a:fillRect/>
          </a:stretch>
        </p:blipFill>
        <p:spPr>
          <a:xfrm>
            <a:off x="233339" y="1412866"/>
            <a:ext cx="9967950" cy="5606972"/>
          </a:xfrm>
          <a:prstGeom prst="rect">
            <a:avLst/>
          </a:prstGeom>
        </p:spPr>
      </p:pic>
      <p:sp>
        <p:nvSpPr>
          <p:cNvPr id="8" name="Strzałka: w dół 7">
            <a:extLst>
              <a:ext uri="{FF2B5EF4-FFF2-40B4-BE49-F238E27FC236}">
                <a16:creationId xmlns:a16="http://schemas.microsoft.com/office/drawing/2014/main" id="{F33F68EF-501E-DF7C-CC28-D09F177783A1}"/>
              </a:ext>
            </a:extLst>
          </p:cNvPr>
          <p:cNvSpPr/>
          <p:nvPr/>
        </p:nvSpPr>
        <p:spPr>
          <a:xfrm rot="1906851">
            <a:off x="8367002" y="3391062"/>
            <a:ext cx="683257" cy="1822874"/>
          </a:xfrm>
          <a:prstGeom prst="down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p14="http://schemas.microsoft.com/office/powerpoint/2010/main">
        <mc:Choice Requires="p14">
          <p:contentPart p14:bwMode="auto" r:id="rId3">
            <p14:nvContentPartPr>
              <p14:cNvPr id="9" name="Pismo odręczne 8">
                <a:extLst>
                  <a:ext uri="{FF2B5EF4-FFF2-40B4-BE49-F238E27FC236}">
                    <a16:creationId xmlns:a16="http://schemas.microsoft.com/office/drawing/2014/main" id="{374E3EC3-7B4A-A7BA-F025-B75B08513EE8}"/>
                  </a:ext>
                </a:extLst>
              </p14:cNvPr>
              <p14:cNvContentPartPr/>
              <p14:nvPr/>
            </p14:nvContentPartPr>
            <p14:xfrm>
              <a:off x="8761684" y="4079180"/>
              <a:ext cx="360" cy="360"/>
            </p14:xfrm>
          </p:contentPart>
        </mc:Choice>
        <mc:Fallback xmlns="">
          <p:pic>
            <p:nvPicPr>
              <p:cNvPr id="9" name="Pismo odręczne 8">
                <a:extLst>
                  <a:ext uri="{FF2B5EF4-FFF2-40B4-BE49-F238E27FC236}">
                    <a16:creationId xmlns:a16="http://schemas.microsoft.com/office/drawing/2014/main" id="{374E3EC3-7B4A-A7BA-F025-B75B08513EE8}"/>
                  </a:ext>
                </a:extLst>
              </p:cNvPr>
              <p:cNvPicPr/>
              <p:nvPr/>
            </p:nvPicPr>
            <p:blipFill>
              <a:blip r:embed="rId4"/>
              <a:stretch>
                <a:fillRect/>
              </a:stretch>
            </p:blipFill>
            <p:spPr>
              <a:xfrm>
                <a:off x="8752684" y="40705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Pismo odręczne 9">
                <a:extLst>
                  <a:ext uri="{FF2B5EF4-FFF2-40B4-BE49-F238E27FC236}">
                    <a16:creationId xmlns:a16="http://schemas.microsoft.com/office/drawing/2014/main" id="{D850404B-11D5-DF8A-3C6E-354D7FA93D8F}"/>
                  </a:ext>
                </a:extLst>
              </p14:cNvPr>
              <p14:cNvContentPartPr/>
              <p14:nvPr/>
            </p14:nvContentPartPr>
            <p14:xfrm>
              <a:off x="8772124" y="3980900"/>
              <a:ext cx="360" cy="8280"/>
            </p14:xfrm>
          </p:contentPart>
        </mc:Choice>
        <mc:Fallback xmlns="">
          <p:pic>
            <p:nvPicPr>
              <p:cNvPr id="10" name="Pismo odręczne 9">
                <a:extLst>
                  <a:ext uri="{FF2B5EF4-FFF2-40B4-BE49-F238E27FC236}">
                    <a16:creationId xmlns:a16="http://schemas.microsoft.com/office/drawing/2014/main" id="{D850404B-11D5-DF8A-3C6E-354D7FA93D8F}"/>
                  </a:ext>
                </a:extLst>
              </p:cNvPr>
              <p:cNvPicPr/>
              <p:nvPr/>
            </p:nvPicPr>
            <p:blipFill>
              <a:blip r:embed="rId6"/>
              <a:stretch>
                <a:fillRect/>
              </a:stretch>
            </p:blipFill>
            <p:spPr>
              <a:xfrm>
                <a:off x="8763124" y="3972260"/>
                <a:ext cx="18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Pismo odręczne 10">
                <a:extLst>
                  <a:ext uri="{FF2B5EF4-FFF2-40B4-BE49-F238E27FC236}">
                    <a16:creationId xmlns:a16="http://schemas.microsoft.com/office/drawing/2014/main" id="{C6202A7F-8A46-B29C-4F80-5EE8737FE29C}"/>
                  </a:ext>
                </a:extLst>
              </p14:cNvPr>
              <p14:cNvContentPartPr/>
              <p14:nvPr/>
            </p14:nvContentPartPr>
            <p14:xfrm>
              <a:off x="8932324" y="3968660"/>
              <a:ext cx="360" cy="360"/>
            </p14:xfrm>
          </p:contentPart>
        </mc:Choice>
        <mc:Fallback xmlns="">
          <p:pic>
            <p:nvPicPr>
              <p:cNvPr id="11" name="Pismo odręczne 10">
                <a:extLst>
                  <a:ext uri="{FF2B5EF4-FFF2-40B4-BE49-F238E27FC236}">
                    <a16:creationId xmlns:a16="http://schemas.microsoft.com/office/drawing/2014/main" id="{C6202A7F-8A46-B29C-4F80-5EE8737FE29C}"/>
                  </a:ext>
                </a:extLst>
              </p:cNvPr>
              <p:cNvPicPr/>
              <p:nvPr/>
            </p:nvPicPr>
            <p:blipFill>
              <a:blip r:embed="rId4"/>
              <a:stretch>
                <a:fillRect/>
              </a:stretch>
            </p:blipFill>
            <p:spPr>
              <a:xfrm>
                <a:off x="8923684" y="3959660"/>
                <a:ext cx="18000" cy="18000"/>
              </a:xfrm>
              <a:prstGeom prst="rect">
                <a:avLst/>
              </a:prstGeom>
            </p:spPr>
          </p:pic>
        </mc:Fallback>
      </mc:AlternateContent>
    </p:spTree>
    <p:extLst>
      <p:ext uri="{BB962C8B-B14F-4D97-AF65-F5344CB8AC3E}">
        <p14:creationId xmlns:p14="http://schemas.microsoft.com/office/powerpoint/2010/main" val="414084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443FC640-A5CD-B926-9109-D9C1C8C5D5B7}"/>
              </a:ext>
            </a:extLst>
          </p:cNvPr>
          <p:cNvSpPr>
            <a:spLocks noGrp="1"/>
          </p:cNvSpPr>
          <p:nvPr>
            <p:ph type="sldNum" sz="quarter" idx="10"/>
          </p:nvPr>
        </p:nvSpPr>
        <p:spPr/>
        <p:txBody>
          <a:bodyPr/>
          <a:lstStyle/>
          <a:p>
            <a:fld id="{EB4015AA-59F6-416B-87A6-8E3D940284E2}" type="slidenum">
              <a:rPr lang="pl-PL" smtClean="0"/>
              <a:pPr/>
              <a:t>8</a:t>
            </a:fld>
            <a:endParaRPr lang="pl-PL" dirty="0"/>
          </a:p>
        </p:txBody>
      </p:sp>
      <p:pic>
        <p:nvPicPr>
          <p:cNvPr id="3" name="Obraz 2">
            <a:extLst>
              <a:ext uri="{FF2B5EF4-FFF2-40B4-BE49-F238E27FC236}">
                <a16:creationId xmlns:a16="http://schemas.microsoft.com/office/drawing/2014/main" id="{5BADD4A7-52C7-D7E9-8EFF-B741BEAA2126}"/>
              </a:ext>
            </a:extLst>
          </p:cNvPr>
          <p:cNvPicPr>
            <a:picLocks noChangeAspect="1"/>
          </p:cNvPicPr>
          <p:nvPr/>
        </p:nvPicPr>
        <p:blipFill>
          <a:blip r:embed="rId2"/>
          <a:stretch>
            <a:fillRect/>
          </a:stretch>
        </p:blipFill>
        <p:spPr>
          <a:xfrm>
            <a:off x="0" y="772765"/>
            <a:ext cx="10691813" cy="6014145"/>
          </a:xfrm>
          <a:prstGeom prst="rect">
            <a:avLst/>
          </a:prstGeom>
        </p:spPr>
      </p:pic>
      <p:sp>
        <p:nvSpPr>
          <p:cNvPr id="6" name="pole tekstowe 5">
            <a:extLst>
              <a:ext uri="{FF2B5EF4-FFF2-40B4-BE49-F238E27FC236}">
                <a16:creationId xmlns:a16="http://schemas.microsoft.com/office/drawing/2014/main" id="{BB989C2C-FABA-5673-85D3-3DDC2229BEAC}"/>
              </a:ext>
            </a:extLst>
          </p:cNvPr>
          <p:cNvSpPr txBox="1"/>
          <p:nvPr/>
        </p:nvSpPr>
        <p:spPr>
          <a:xfrm>
            <a:off x="521370" y="251445"/>
            <a:ext cx="5040560" cy="369332"/>
          </a:xfrm>
          <a:prstGeom prst="rect">
            <a:avLst/>
          </a:prstGeom>
          <a:noFill/>
        </p:spPr>
        <p:txBody>
          <a:bodyPr wrap="square" rtlCol="0">
            <a:spAutoFit/>
          </a:bodyPr>
          <a:lstStyle/>
          <a:p>
            <a:r>
              <a:rPr lang="pl-PL" dirty="0"/>
              <a:t>Wypełniamy tytuł projektu:</a:t>
            </a:r>
          </a:p>
        </p:txBody>
      </p:sp>
    </p:spTree>
    <p:extLst>
      <p:ext uri="{BB962C8B-B14F-4D97-AF65-F5344CB8AC3E}">
        <p14:creationId xmlns:p14="http://schemas.microsoft.com/office/powerpoint/2010/main" val="288976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443FC640-A5CD-B926-9109-D9C1C8C5D5B7}"/>
              </a:ext>
            </a:extLst>
          </p:cNvPr>
          <p:cNvSpPr>
            <a:spLocks noGrp="1"/>
          </p:cNvSpPr>
          <p:nvPr>
            <p:ph type="sldNum" sz="quarter" idx="10"/>
          </p:nvPr>
        </p:nvSpPr>
        <p:spPr/>
        <p:txBody>
          <a:bodyPr/>
          <a:lstStyle/>
          <a:p>
            <a:fld id="{EB4015AA-59F6-416B-87A6-8E3D940284E2}" type="slidenum">
              <a:rPr lang="pl-PL" smtClean="0"/>
              <a:pPr/>
              <a:t>9</a:t>
            </a:fld>
            <a:endParaRPr lang="pl-PL" dirty="0"/>
          </a:p>
        </p:txBody>
      </p:sp>
      <p:pic>
        <p:nvPicPr>
          <p:cNvPr id="5" name="Obraz 4">
            <a:extLst>
              <a:ext uri="{FF2B5EF4-FFF2-40B4-BE49-F238E27FC236}">
                <a16:creationId xmlns:a16="http://schemas.microsoft.com/office/drawing/2014/main" id="{FE12E673-9B59-9735-DC4A-D50F133F91E5}"/>
              </a:ext>
            </a:extLst>
          </p:cNvPr>
          <p:cNvPicPr>
            <a:picLocks noChangeAspect="1"/>
          </p:cNvPicPr>
          <p:nvPr/>
        </p:nvPicPr>
        <p:blipFill>
          <a:blip r:embed="rId2"/>
          <a:stretch>
            <a:fillRect/>
          </a:stretch>
        </p:blipFill>
        <p:spPr>
          <a:xfrm>
            <a:off x="152673" y="933310"/>
            <a:ext cx="10386466" cy="6014145"/>
          </a:xfrm>
          <a:prstGeom prst="rect">
            <a:avLst/>
          </a:prstGeom>
        </p:spPr>
      </p:pic>
      <p:sp>
        <p:nvSpPr>
          <p:cNvPr id="14" name="Owal 13">
            <a:extLst>
              <a:ext uri="{FF2B5EF4-FFF2-40B4-BE49-F238E27FC236}">
                <a16:creationId xmlns:a16="http://schemas.microsoft.com/office/drawing/2014/main" id="{52209A89-8123-AA9B-5C6A-33C15FA7C143}"/>
              </a:ext>
            </a:extLst>
          </p:cNvPr>
          <p:cNvSpPr/>
          <p:nvPr/>
        </p:nvSpPr>
        <p:spPr>
          <a:xfrm>
            <a:off x="2903040" y="2635200"/>
            <a:ext cx="1620000" cy="7200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E71224"/>
              </a:solidFill>
            </a:endParaRPr>
          </a:p>
        </p:txBody>
      </p:sp>
      <p:sp>
        <p:nvSpPr>
          <p:cNvPr id="2" name="Strzałka: w dół 1">
            <a:extLst>
              <a:ext uri="{FF2B5EF4-FFF2-40B4-BE49-F238E27FC236}">
                <a16:creationId xmlns:a16="http://schemas.microsoft.com/office/drawing/2014/main" id="{C00913C0-5AAB-5FCB-B3FB-6493CD65CE25}"/>
              </a:ext>
            </a:extLst>
          </p:cNvPr>
          <p:cNvSpPr/>
          <p:nvPr/>
        </p:nvSpPr>
        <p:spPr>
          <a:xfrm rot="1906851">
            <a:off x="4181411" y="816037"/>
            <a:ext cx="683257" cy="1822874"/>
          </a:xfrm>
          <a:prstGeom prst="down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213DD8D2-0DBD-A03C-92C3-6B6C3FF72EE1}"/>
              </a:ext>
            </a:extLst>
          </p:cNvPr>
          <p:cNvSpPr txBox="1"/>
          <p:nvPr/>
        </p:nvSpPr>
        <p:spPr>
          <a:xfrm>
            <a:off x="618944" y="299039"/>
            <a:ext cx="9937104" cy="369332"/>
          </a:xfrm>
          <a:prstGeom prst="rect">
            <a:avLst/>
          </a:prstGeom>
          <a:noFill/>
        </p:spPr>
        <p:txBody>
          <a:bodyPr wrap="square" rtlCol="0">
            <a:spAutoFit/>
          </a:bodyPr>
          <a:lstStyle/>
          <a:p>
            <a:r>
              <a:rPr lang="pl-PL" dirty="0"/>
              <a:t>Edycję każdej zakładki rozpoczynamy poprzez kliknięcie w blok „EDYTUJ SEKCJĘ”:</a:t>
            </a:r>
          </a:p>
        </p:txBody>
      </p:sp>
    </p:spTree>
    <p:extLst>
      <p:ext uri="{BB962C8B-B14F-4D97-AF65-F5344CB8AC3E}">
        <p14:creationId xmlns:p14="http://schemas.microsoft.com/office/powerpoint/2010/main" val="1456544548"/>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2830</TotalTime>
  <Words>2090</Words>
  <Application>Microsoft Office PowerPoint</Application>
  <PresentationFormat>Niestandardowy</PresentationFormat>
  <Paragraphs>261</Paragraphs>
  <Slides>33</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33</vt:i4>
      </vt:variant>
    </vt:vector>
  </HeadingPairs>
  <TitlesOfParts>
    <vt:vector size="42" baseType="lpstr">
      <vt:lpstr>Arial</vt:lpstr>
      <vt:lpstr>Calibri</vt:lpstr>
      <vt:lpstr>Open Sans</vt:lpstr>
      <vt:lpstr>Symbol</vt:lpstr>
      <vt:lpstr>Times New Roman</vt:lpstr>
      <vt:lpstr>Ubuntu</vt:lpstr>
      <vt:lpstr>Verdana</vt:lpstr>
      <vt:lpstr>Wingdings</vt:lpstr>
      <vt:lpstr>Motyw pakietu Office</vt:lpstr>
      <vt:lpstr>Wsparcie inwestycyjne dla MŚP w 2023 r. na obszarze subregionu wałbrzyskiego objętego interwencją FST.   Nabór nr FEDS.09.04-IP.01-013/23  GENERATOR WNIOSKÓW   </vt:lpstr>
      <vt:lpstr>Prezentacja programu PowerPoint</vt:lpstr>
      <vt:lpstr> </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Dolnośląska Instytucja Pośrednicząca   ul. Eugeniusza Kwiatkowskiego 4   52-407 Wrocław  Filia w Świdnicy, Rynek 1, 58-100 Świdnica  www.dip.dolnyslask.pl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Marta Pancerz</cp:lastModifiedBy>
  <cp:revision>247</cp:revision>
  <dcterms:created xsi:type="dcterms:W3CDTF">2022-06-22T09:40:44Z</dcterms:created>
  <dcterms:modified xsi:type="dcterms:W3CDTF">2023-06-29T07:41:24Z</dcterms:modified>
</cp:coreProperties>
</file>